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7"/>
  </p:notesMasterIdLst>
  <p:sldIdLst>
    <p:sldId id="317" r:id="rId2"/>
    <p:sldId id="319" r:id="rId3"/>
    <p:sldId id="274" r:id="rId4"/>
    <p:sldId id="259" r:id="rId5"/>
    <p:sldId id="263" r:id="rId6"/>
    <p:sldId id="312" r:id="rId7"/>
    <p:sldId id="316" r:id="rId8"/>
    <p:sldId id="260" r:id="rId9"/>
    <p:sldId id="273" r:id="rId10"/>
    <p:sldId id="279" r:id="rId11"/>
    <p:sldId id="313" r:id="rId12"/>
    <p:sldId id="271" r:id="rId13"/>
    <p:sldId id="270" r:id="rId14"/>
    <p:sldId id="269" r:id="rId15"/>
    <p:sldId id="31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6" d="100"/>
          <a:sy n="76" d="100"/>
        </p:scale>
        <p:origin x="917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B04251-4A32-4645-98CA-209F9E8B2C4C}" type="datetimeFigureOut">
              <a:rPr lang="en-IN" smtClean="0"/>
              <a:t>16-03-2025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380800-5EB9-46EA-8907-E9F0FBB47C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41389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4" name="Google Shape;574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2804325be90_2_5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2804325be90_2_5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g54dda1946d_6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4" name="Google Shape;534;g54dda1946d_6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g54dda1946d_6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4" name="Google Shape;534;g54dda1946d_6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303452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54dda1946d_6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54dda1946d_6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77077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54dda1946d_6_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4" name="Google Shape;564;g54dda1946d_6_3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g54dda1946d_4_2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7" name="Google Shape;637;g54dda1946d_4_2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54dda1946d_6_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4" name="Google Shape;564;g54dda1946d_6_3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230382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54ff9c4cb4_3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" name="Google Shape;549;g54ff9c4cb4_3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4952867" y="3117900"/>
            <a:ext cx="5775200" cy="201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6667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5054467" y="1553767"/>
            <a:ext cx="1758000" cy="12212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/>
          <p:nvPr/>
        </p:nvSpPr>
        <p:spPr>
          <a:xfrm rot="-5400000">
            <a:off x="9208066" y="3919539"/>
            <a:ext cx="6953935" cy="6818228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6352624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31"/>
          <p:cNvPicPr preferRelativeResize="0"/>
          <p:nvPr/>
        </p:nvPicPr>
        <p:blipFill rotWithShape="1">
          <a:blip r:embed="rId2">
            <a:alphaModFix/>
          </a:blip>
          <a:srcRect t="10127" b="45416"/>
          <a:stretch/>
        </p:blipFill>
        <p:spPr>
          <a:xfrm rot="5400000">
            <a:off x="7322843" y="2125601"/>
            <a:ext cx="7173468" cy="260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31"/>
          <p:cNvPicPr preferRelativeResize="0"/>
          <p:nvPr/>
        </p:nvPicPr>
        <p:blipFill rotWithShape="1">
          <a:blip r:embed="rId2">
            <a:alphaModFix/>
          </a:blip>
          <a:srcRect t="10127" b="45416"/>
          <a:stretch/>
        </p:blipFill>
        <p:spPr>
          <a:xfrm rot="-5400000" flipH="1">
            <a:off x="-2304310" y="2125601"/>
            <a:ext cx="7173468" cy="2606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540396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32"/>
          <p:cNvPicPr preferRelativeResize="0"/>
          <p:nvPr/>
        </p:nvPicPr>
        <p:blipFill rotWithShape="1">
          <a:blip r:embed="rId2">
            <a:alphaModFix/>
          </a:blip>
          <a:srcRect l="39171" r="5368"/>
          <a:stretch/>
        </p:blipFill>
        <p:spPr>
          <a:xfrm>
            <a:off x="8185033" y="1"/>
            <a:ext cx="4006967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32"/>
          <p:cNvSpPr/>
          <p:nvPr/>
        </p:nvSpPr>
        <p:spPr>
          <a:xfrm flipH="1">
            <a:off x="7714075" y="3797986"/>
            <a:ext cx="5694420" cy="5583293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5474457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3/16/2025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7861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81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ubTitle" idx="1"/>
          </p:nvPr>
        </p:nvSpPr>
        <p:spPr>
          <a:xfrm>
            <a:off x="960000" y="2267067"/>
            <a:ext cx="5726400" cy="25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36" name="Google Shape;36;p7"/>
          <p:cNvSpPr/>
          <p:nvPr/>
        </p:nvSpPr>
        <p:spPr>
          <a:xfrm rot="5400000">
            <a:off x="-2237400" y="5272847"/>
            <a:ext cx="7196251" cy="7055816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0207982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>
            <a:spLocks noGrp="1"/>
          </p:cNvSpPr>
          <p:nvPr>
            <p:ph type="title"/>
          </p:nvPr>
        </p:nvSpPr>
        <p:spPr>
          <a:xfrm>
            <a:off x="2358067" y="1742800"/>
            <a:ext cx="7476000" cy="33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pic>
        <p:nvPicPr>
          <p:cNvPr id="39" name="Google Shape;39;p8"/>
          <p:cNvPicPr preferRelativeResize="0"/>
          <p:nvPr/>
        </p:nvPicPr>
        <p:blipFill rotWithShape="1">
          <a:blip r:embed="rId2">
            <a:alphaModFix/>
          </a:blip>
          <a:srcRect l="39171" r="5368"/>
          <a:stretch/>
        </p:blipFill>
        <p:spPr>
          <a:xfrm rot="10800000" flipH="1">
            <a:off x="10226918" y="1"/>
            <a:ext cx="4006967" cy="685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40;p8"/>
          <p:cNvPicPr preferRelativeResize="0"/>
          <p:nvPr/>
        </p:nvPicPr>
        <p:blipFill rotWithShape="1">
          <a:blip r:embed="rId2">
            <a:alphaModFix/>
          </a:blip>
          <a:srcRect l="39171" r="5368"/>
          <a:stretch/>
        </p:blipFill>
        <p:spPr>
          <a:xfrm flipH="1">
            <a:off x="-2041882" y="1"/>
            <a:ext cx="4006967" cy="68579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20732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2847400" y="1611084"/>
            <a:ext cx="6497200" cy="220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3466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2847400" y="4352117"/>
            <a:ext cx="6497200" cy="8948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124335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 txBox="1">
            <a:spLocks noGrp="1"/>
          </p:cNvSpPr>
          <p:nvPr>
            <p:ph type="title" hasCustomPrompt="1"/>
          </p:nvPr>
        </p:nvSpPr>
        <p:spPr>
          <a:xfrm>
            <a:off x="1712000" y="1721567"/>
            <a:ext cx="8768000" cy="197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49" name="Google Shape;49;p11"/>
          <p:cNvSpPr txBox="1">
            <a:spLocks noGrp="1"/>
          </p:cNvSpPr>
          <p:nvPr>
            <p:ph type="subTitle" idx="1"/>
          </p:nvPr>
        </p:nvSpPr>
        <p:spPr>
          <a:xfrm>
            <a:off x="2351033" y="4176767"/>
            <a:ext cx="7490000" cy="6628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77399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931333" y="4202133"/>
            <a:ext cx="6632400" cy="8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subTitle" idx="1"/>
          </p:nvPr>
        </p:nvSpPr>
        <p:spPr>
          <a:xfrm>
            <a:off x="931333" y="1773484"/>
            <a:ext cx="6632400" cy="248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34841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 header 1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>
            <a:spLocks noGrp="1"/>
          </p:cNvSpPr>
          <p:nvPr>
            <p:ph type="title"/>
          </p:nvPr>
        </p:nvSpPr>
        <p:spPr>
          <a:xfrm>
            <a:off x="3168333" y="2789900"/>
            <a:ext cx="5855200" cy="201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6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title" idx="2" hasCustomPrompt="1"/>
          </p:nvPr>
        </p:nvSpPr>
        <p:spPr>
          <a:xfrm>
            <a:off x="5054467" y="1384967"/>
            <a:ext cx="1758000" cy="12212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3" name="Google Shape;73;p15"/>
          <p:cNvSpPr/>
          <p:nvPr/>
        </p:nvSpPr>
        <p:spPr>
          <a:xfrm rot="-7673915">
            <a:off x="8929981" y="-4064381"/>
            <a:ext cx="6954001" cy="6818295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052090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960000" y="1687567"/>
            <a:ext cx="5239600" cy="221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subTitle" idx="1"/>
          </p:nvPr>
        </p:nvSpPr>
        <p:spPr>
          <a:xfrm>
            <a:off x="960000" y="3886433"/>
            <a:ext cx="5239600" cy="12840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7"/>
          <p:cNvSpPr>
            <a:spLocks noGrp="1"/>
          </p:cNvSpPr>
          <p:nvPr>
            <p:ph type="pic" idx="2"/>
          </p:nvPr>
        </p:nvSpPr>
        <p:spPr>
          <a:xfrm>
            <a:off x="6889111" y="0"/>
            <a:ext cx="4896400" cy="68580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41935896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>
            <a:spLocks noGrp="1"/>
          </p:cNvSpPr>
          <p:nvPr>
            <p:ph type="title"/>
          </p:nvPr>
        </p:nvSpPr>
        <p:spPr>
          <a:xfrm>
            <a:off x="1163200" y="2183400"/>
            <a:ext cx="3904400" cy="141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subTitle" idx="1"/>
          </p:nvPr>
        </p:nvSpPr>
        <p:spPr>
          <a:xfrm>
            <a:off x="1163200" y="3601000"/>
            <a:ext cx="3904400" cy="10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pic>
        <p:nvPicPr>
          <p:cNvPr id="84" name="Google Shape;84;p18"/>
          <p:cNvPicPr preferRelativeResize="0"/>
          <p:nvPr/>
        </p:nvPicPr>
        <p:blipFill rotWithShape="1">
          <a:blip r:embed="rId2">
            <a:alphaModFix/>
          </a:blip>
          <a:srcRect l="39171" r="5368"/>
          <a:stretch/>
        </p:blipFill>
        <p:spPr>
          <a:xfrm>
            <a:off x="8185033" y="1"/>
            <a:ext cx="4006967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8"/>
          <p:cNvSpPr/>
          <p:nvPr/>
        </p:nvSpPr>
        <p:spPr>
          <a:xfrm flipH="1">
            <a:off x="7714075" y="3797986"/>
            <a:ext cx="5694420" cy="5583293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256502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50967" y="593367"/>
            <a:ext cx="102900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50967" y="1536633"/>
            <a:ext cx="102900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■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■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■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8868482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210613" y="316974"/>
            <a:ext cx="99296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dirty="0">
                <a:latin typeface="Times New Roman" pitchFamily="18" charset="0"/>
                <a:cs typeface="Times New Roman" pitchFamily="18" charset="0"/>
              </a:rPr>
              <a:t>PANIMALAR ENGINEERING COLLEGE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31882" y="1330042"/>
            <a:ext cx="109726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b="1" dirty="0">
                <a:latin typeface="Times New Roman" pitchFamily="18" charset="0"/>
                <a:cs typeface="Times New Roman" pitchFamily="18" charset="0"/>
              </a:rPr>
              <a:t>DEPARTMENT OF ARTIFICIAL INTELLIGENCE AND DATA SCIENCE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917" y="4887531"/>
            <a:ext cx="5843595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latin typeface="Times New Roman" pitchFamily="18" charset="0"/>
                <a:cs typeface="Times New Roman" pitchFamily="18" charset="0"/>
              </a:rPr>
              <a:t>TEAM MEMBERS:</a:t>
            </a:r>
          </a:p>
          <a:p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DHANISH CHANDER. P           (211421243034)</a:t>
            </a:r>
          </a:p>
          <a:p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GIFTSON. P. C                            (211421243051)</a:t>
            </a:r>
          </a:p>
          <a:p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GAUTHAM. M. S                       (211421243048)</a:t>
            </a:r>
          </a:p>
          <a:p>
            <a:endParaRPr lang="en-IN" sz="2000" dirty="0">
              <a:latin typeface="Times New Roman" pitchFamily="18" charset="0"/>
              <a:cs typeface="Times New Roman" pitchFamily="18" charset="0"/>
            </a:endParaRPr>
          </a:p>
          <a:p>
            <a:endParaRPr lang="en-IN" sz="1400" dirty="0">
              <a:latin typeface="Bookman Old Style" panose="020506040505050202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34860" y="2958398"/>
            <a:ext cx="10019763" cy="1133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b="1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AI-POWERED UNAUTHORIZED PARKING DETECTION SYSTEM FOR RESIDENTIAL AREAS</a:t>
            </a:r>
            <a:endParaRPr lang="en-IN" sz="2400" b="1" dirty="0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265807" y="4794563"/>
            <a:ext cx="467503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latin typeface="Times New Roman" pitchFamily="18" charset="0"/>
                <a:cs typeface="Times New Roman" pitchFamily="18" charset="0"/>
              </a:rPr>
              <a:t>PROJECT SUPERVISOR:</a:t>
            </a:r>
          </a:p>
          <a:p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MR. VIVEK. C, M.E.,</a:t>
            </a:r>
          </a:p>
          <a:p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Associate Professor</a:t>
            </a:r>
          </a:p>
          <a:p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Department t of AI&amp;DS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848255" y="4134327"/>
            <a:ext cx="84662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dirty="0">
                <a:latin typeface="Times New Roman" pitchFamily="18" charset="0"/>
                <a:cs typeface="Times New Roman" pitchFamily="18" charset="0"/>
              </a:rPr>
              <a:t>BATCH NO</a:t>
            </a:r>
            <a:r>
              <a:rPr lang="en-IN" sz="2800" b="1">
                <a:latin typeface="Times New Roman" pitchFamily="18" charset="0"/>
                <a:cs typeface="Times New Roman" pitchFamily="18" charset="0"/>
              </a:rPr>
              <a:t>: 10</a:t>
            </a:r>
            <a:endParaRPr lang="en-IN" sz="28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653339" y="1877956"/>
            <a:ext cx="8742947" cy="1133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2400" b="1" dirty="0">
                <a:latin typeface="Times New Roman" pitchFamily="18" charset="0"/>
                <a:cs typeface="Times New Roman" pitchFamily="18" charset="0"/>
              </a:rPr>
              <a:t>FINAL PROJECT VIVA VOICE</a:t>
            </a:r>
          </a:p>
          <a:p>
            <a:pPr algn="ctr">
              <a:lnSpc>
                <a:spcPct val="150000"/>
              </a:lnSpc>
            </a:pPr>
            <a:r>
              <a:rPr lang="en-US" sz="2400" b="1" dirty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FINAL YEAR PROJECT</a:t>
            </a:r>
            <a:endParaRPr lang="en-IN" sz="2400" b="1" dirty="0">
              <a:solidFill>
                <a:srgbClr val="0000FF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" name="image1.jpeg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40917" y="147291"/>
            <a:ext cx="1187883" cy="11305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EBFC703-512F-8C81-C5AE-E7B11B9ED4A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6995" y="86464"/>
            <a:ext cx="1526460" cy="1335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7805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p62"/>
          <p:cNvSpPr txBox="1">
            <a:spLocks noGrp="1"/>
          </p:cNvSpPr>
          <p:nvPr>
            <p:ph type="title"/>
          </p:nvPr>
        </p:nvSpPr>
        <p:spPr>
          <a:xfrm>
            <a:off x="118947" y="2303696"/>
            <a:ext cx="4113600" cy="14176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dirty="0"/>
              <a:t>Flow Diagram:</a:t>
            </a:r>
            <a:endParaRPr dirty="0">
              <a:solidFill>
                <a:schemeClr val="accent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5774009-3317-133A-FBA4-E3C8A04326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1530" y="342933"/>
            <a:ext cx="2708940" cy="617213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56"/>
          <p:cNvSpPr/>
          <p:nvPr/>
        </p:nvSpPr>
        <p:spPr>
          <a:xfrm rot="5400000" flipH="1">
            <a:off x="-2914486" y="-3461216"/>
            <a:ext cx="5694420" cy="5583293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68" name="Google Shape;568;p56"/>
          <p:cNvSpPr txBox="1">
            <a:spLocks noGrp="1"/>
          </p:cNvSpPr>
          <p:nvPr>
            <p:ph type="title"/>
          </p:nvPr>
        </p:nvSpPr>
        <p:spPr>
          <a:xfrm>
            <a:off x="959997" y="1176506"/>
            <a:ext cx="5847200" cy="829647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-IN" sz="3200" dirty="0"/>
              <a:t>Prototype of the System:</a:t>
            </a:r>
            <a:endParaRPr sz="3200" dirty="0">
              <a:solidFill>
                <a:schemeClr val="accent1"/>
              </a:solidFill>
            </a:endParaRPr>
          </a:p>
        </p:txBody>
      </p:sp>
      <p:sp>
        <p:nvSpPr>
          <p:cNvPr id="569" name="Google Shape;569;p56"/>
          <p:cNvSpPr txBox="1">
            <a:spLocks noGrp="1"/>
          </p:cNvSpPr>
          <p:nvPr>
            <p:ph type="subTitle" idx="1"/>
          </p:nvPr>
        </p:nvSpPr>
        <p:spPr>
          <a:xfrm>
            <a:off x="919042" y="1744047"/>
            <a:ext cx="5929111" cy="3937448"/>
          </a:xfrm>
          <a:prstGeom prst="rect">
            <a:avLst/>
          </a:prstGeom>
          <a:noFill/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203195" indent="0" algn="just"/>
            <a:endParaRPr lang="en-IN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/>
              <a:t>The prototype includes components such as </a:t>
            </a:r>
            <a:r>
              <a:rPr lang="en-US" dirty="0" err="1"/>
              <a:t>NodeMCU</a:t>
            </a:r>
            <a:r>
              <a:rPr lang="en-US" dirty="0"/>
              <a:t>, Arduino microcontrollers, RFID technology, a speaker, laptop and a webcam.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/>
              <a:t>Through real-time demonstrations, we showcase how the system detects vehicles, verifies user authorization, and issues alerts when unauthorized parking is detected</a:t>
            </a:r>
            <a:r>
              <a:rPr lang="en-US" sz="1867" dirty="0"/>
              <a:t>.</a:t>
            </a:r>
          </a:p>
        </p:txBody>
      </p:sp>
      <p:pic>
        <p:nvPicPr>
          <p:cNvPr id="570" name="Google Shape;570;p56"/>
          <p:cNvPicPr preferRelativeResize="0"/>
          <p:nvPr/>
        </p:nvPicPr>
        <p:blipFill rotWithShape="1">
          <a:blip r:embed="rId3">
            <a:alphaModFix/>
          </a:blip>
          <a:srcRect t="18916"/>
          <a:stretch/>
        </p:blipFill>
        <p:spPr>
          <a:xfrm rot="-5400000">
            <a:off x="9880805" y="1738898"/>
            <a:ext cx="6966265" cy="3380193"/>
          </a:xfrm>
          <a:prstGeom prst="rect">
            <a:avLst/>
          </a:prstGeom>
          <a:noFill/>
          <a:ln>
            <a:noFill/>
          </a:ln>
        </p:spPr>
      </p:pic>
      <p:sp>
        <p:nvSpPr>
          <p:cNvPr id="571" name="Google Shape;571;p56"/>
          <p:cNvSpPr/>
          <p:nvPr/>
        </p:nvSpPr>
        <p:spPr>
          <a:xfrm rot="-3126085" flipH="1">
            <a:off x="9422481" y="3363686"/>
            <a:ext cx="6954001" cy="6818295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4FDC7D10-5A38-7BCF-D9D5-065101FA657B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82" r="5382"/>
          <a:stretch>
            <a:fillRect/>
          </a:stretch>
        </p:blipFill>
        <p:spPr>
          <a:xfrm>
            <a:off x="7295600" y="0"/>
            <a:ext cx="4896400" cy="6858000"/>
          </a:xfrm>
        </p:spPr>
      </p:pic>
    </p:spTree>
    <p:extLst>
      <p:ext uri="{BB962C8B-B14F-4D97-AF65-F5344CB8AC3E}">
        <p14:creationId xmlns:p14="http://schemas.microsoft.com/office/powerpoint/2010/main" val="179104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54"/>
          <p:cNvSpPr txBox="1">
            <a:spLocks noGrp="1"/>
          </p:cNvSpPr>
          <p:nvPr>
            <p:ph type="title"/>
          </p:nvPr>
        </p:nvSpPr>
        <p:spPr>
          <a:xfrm>
            <a:off x="321733" y="219739"/>
            <a:ext cx="7247467" cy="88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4000" dirty="0"/>
              <a:t>Problems and Challenges:</a:t>
            </a:r>
            <a:endParaRPr sz="4000" dirty="0">
              <a:solidFill>
                <a:schemeClr val="accent1"/>
              </a:solidFill>
            </a:endParaRPr>
          </a:p>
        </p:txBody>
      </p:sp>
      <p:pic>
        <p:nvPicPr>
          <p:cNvPr id="553" name="Google Shape;553;p54"/>
          <p:cNvPicPr preferRelativeResize="0"/>
          <p:nvPr/>
        </p:nvPicPr>
        <p:blipFill rotWithShape="1">
          <a:blip r:embed="rId3">
            <a:alphaModFix/>
          </a:blip>
          <a:srcRect t="29829"/>
          <a:stretch/>
        </p:blipFill>
        <p:spPr>
          <a:xfrm rot="-5400000">
            <a:off x="6652045" y="1289744"/>
            <a:ext cx="6966265" cy="4278513"/>
          </a:xfrm>
          <a:prstGeom prst="rect">
            <a:avLst/>
          </a:prstGeom>
          <a:noFill/>
          <a:ln>
            <a:noFill/>
          </a:ln>
        </p:spPr>
      </p:pic>
      <p:sp>
        <p:nvSpPr>
          <p:cNvPr id="554" name="Google Shape;554;p54"/>
          <p:cNvSpPr/>
          <p:nvPr/>
        </p:nvSpPr>
        <p:spPr>
          <a:xfrm rot="-5400000">
            <a:off x="8959601" y="-519471"/>
            <a:ext cx="7817316" cy="7664761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677742-5A35-CE0C-089C-59770F5E42BF}"/>
              </a:ext>
            </a:extLst>
          </p:cNvPr>
          <p:cNvSpPr txBox="1"/>
          <p:nvPr/>
        </p:nvSpPr>
        <p:spPr>
          <a:xfrm>
            <a:off x="655321" y="1102139"/>
            <a:ext cx="708152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04396" indent="-304396" defTabSz="811724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altLang="en-US" sz="2400" kern="0" dirty="0">
                <a:solidFill>
                  <a:srgbClr val="000000"/>
                </a:solidFill>
                <a:latin typeface="Arial" panose="020B0604020202020204" pitchFamily="34" charset="0"/>
                <a:cs typeface="Arial"/>
                <a:sym typeface="Arial"/>
              </a:rPr>
              <a:t>High dependence on RFID technology requiring consistent reliability and range management.</a:t>
            </a:r>
          </a:p>
          <a:p>
            <a:pPr marL="304396" indent="-304396" defTabSz="811724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buChar char="•"/>
            </a:pPr>
            <a:endParaRPr lang="en-US" altLang="en-US" sz="2400" kern="0" dirty="0">
              <a:solidFill>
                <a:srgbClr val="000000"/>
              </a:solidFill>
              <a:latin typeface="Arial" panose="020B0604020202020204" pitchFamily="34" charset="0"/>
              <a:cs typeface="Arial"/>
              <a:sym typeface="Arial"/>
            </a:endParaRPr>
          </a:p>
          <a:p>
            <a:pPr marL="304396" indent="-304396" defTabSz="811724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altLang="en-US" sz="2400" kern="0" dirty="0">
                <a:solidFill>
                  <a:srgbClr val="000000"/>
                </a:solidFill>
                <a:latin typeface="Arial" panose="020B0604020202020204" pitchFamily="34" charset="0"/>
                <a:cs typeface="Arial"/>
                <a:sym typeface="Arial"/>
              </a:rPr>
              <a:t>Frequent maintenance required for system upkeep and adjustments. </a:t>
            </a:r>
            <a:endParaRPr lang="en-US" sz="2400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  <a:p>
            <a:pPr marL="380990" indent="-380990" algn="just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endParaRPr lang="en-IN" sz="2400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" name="Google Shape;552;p54">
            <a:extLst>
              <a:ext uri="{FF2B5EF4-FFF2-40B4-BE49-F238E27FC236}">
                <a16:creationId xmlns:a16="http://schemas.microsoft.com/office/drawing/2014/main" id="{3B6E23D1-51B9-40AF-F0F4-D21522B73D16}"/>
              </a:ext>
            </a:extLst>
          </p:cNvPr>
          <p:cNvSpPr txBox="1">
            <a:spLocks/>
          </p:cNvSpPr>
          <p:nvPr/>
        </p:nvSpPr>
        <p:spPr>
          <a:xfrm>
            <a:off x="321733" y="3161712"/>
            <a:ext cx="7247467" cy="8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defTabSz="1219170">
              <a:buClr>
                <a:srgbClr val="3A3E5F"/>
              </a:buClr>
            </a:pPr>
            <a:r>
              <a:rPr lang="en-IN" sz="4000" kern="0" dirty="0">
                <a:solidFill>
                  <a:srgbClr val="3A3E5F"/>
                </a:solidFill>
              </a:rPr>
              <a:t>Future Works:</a:t>
            </a:r>
            <a:endParaRPr lang="en-IN" sz="4000" kern="0" dirty="0">
              <a:solidFill>
                <a:srgbClr val="0BA39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7DB765D-099D-E745-D6EA-983ADFB221DC}"/>
              </a:ext>
            </a:extLst>
          </p:cNvPr>
          <p:cNvSpPr txBox="1"/>
          <p:nvPr/>
        </p:nvSpPr>
        <p:spPr>
          <a:xfrm>
            <a:off x="655321" y="3967783"/>
            <a:ext cx="708152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400" kern="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Sending immediate alerts to authorized users upon unauthorized vehicle parking detection.</a:t>
            </a:r>
          </a:p>
          <a:p>
            <a:pPr marL="342900" indent="-342900" algn="just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400" kern="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A dedicated application which captures and sends the vehicle and stores the data for the machine learning analysis.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3" name="Google Shape;543;p53"/>
          <p:cNvPicPr preferRelativeResize="0"/>
          <p:nvPr/>
        </p:nvPicPr>
        <p:blipFill rotWithShape="1">
          <a:blip r:embed="rId3">
            <a:alphaModFix/>
          </a:blip>
          <a:srcRect t="10127" b="45416"/>
          <a:stretch/>
        </p:blipFill>
        <p:spPr>
          <a:xfrm rot="10800000" flipH="1">
            <a:off x="1" y="5200465"/>
            <a:ext cx="12192004" cy="2534265"/>
          </a:xfrm>
          <a:prstGeom prst="rect">
            <a:avLst/>
          </a:prstGeom>
          <a:noFill/>
          <a:ln>
            <a:noFill/>
          </a:ln>
        </p:spPr>
      </p:pic>
      <p:sp>
        <p:nvSpPr>
          <p:cNvPr id="544" name="Google Shape;544;p53"/>
          <p:cNvSpPr txBox="1">
            <a:spLocks noGrp="1"/>
          </p:cNvSpPr>
          <p:nvPr>
            <p:ph type="title"/>
          </p:nvPr>
        </p:nvSpPr>
        <p:spPr>
          <a:xfrm>
            <a:off x="121920" y="952179"/>
            <a:ext cx="4856480" cy="1465901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IN" sz="5333" dirty="0"/>
              <a:t>Conclusion:</a:t>
            </a:r>
          </a:p>
        </p:txBody>
      </p:sp>
      <p:sp>
        <p:nvSpPr>
          <p:cNvPr id="546" name="Google Shape;546;p53"/>
          <p:cNvSpPr/>
          <p:nvPr/>
        </p:nvSpPr>
        <p:spPr>
          <a:xfrm rot="5400000" flipH="1">
            <a:off x="-2526086" y="3675951"/>
            <a:ext cx="5694420" cy="5583293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62DB99-33BC-CDE3-328A-83AADDB52576}"/>
              </a:ext>
            </a:extLst>
          </p:cNvPr>
          <p:cNvSpPr txBox="1"/>
          <p:nvPr/>
        </p:nvSpPr>
        <p:spPr>
          <a:xfrm>
            <a:off x="1127760" y="2235425"/>
            <a:ext cx="865632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80990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400" kern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The </a:t>
            </a:r>
            <a:r>
              <a:rPr lang="en-US" sz="2400">
                <a:solidFill>
                  <a:schemeClr val="tx1"/>
                </a:solidFill>
                <a:cs typeface="Times New Roman" pitchFamily="18" charset="0"/>
              </a:rPr>
              <a:t>Ai-powered Unauthorized Parking Detection System </a:t>
            </a:r>
            <a:r>
              <a:rPr lang="en-US" sz="2400" kern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offers </a:t>
            </a:r>
            <a:r>
              <a:rPr lang="en-US" sz="2400" kern="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a comprehensive solution to the challenges of unauthorized parking and collisions.</a:t>
            </a:r>
          </a:p>
          <a:p>
            <a:pPr marL="380990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endParaRPr lang="en-US" sz="2400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  <a:p>
            <a:pPr marL="380990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400" kern="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Through the integration of advanced technologies, we aim to provide a safer and more efficient parking environment to the legitimate users of the parking area, ensuring a seamless and secure experience.</a:t>
            </a:r>
          </a:p>
          <a:p>
            <a:pPr marL="380990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endParaRPr lang="en-IN" sz="2400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52"/>
          <p:cNvSpPr txBox="1">
            <a:spLocks noGrp="1"/>
          </p:cNvSpPr>
          <p:nvPr>
            <p:ph type="title"/>
          </p:nvPr>
        </p:nvSpPr>
        <p:spPr>
          <a:xfrm>
            <a:off x="2358067" y="1742800"/>
            <a:ext cx="7476000" cy="3372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lnSpc>
                <a:spcPct val="100000"/>
              </a:lnSpc>
            </a:pPr>
            <a:r>
              <a:rPr lang="en" dirty="0"/>
              <a:t>Any </a:t>
            </a:r>
            <a:r>
              <a:rPr lang="en" dirty="0">
                <a:solidFill>
                  <a:schemeClr val="accent1"/>
                </a:solidFill>
              </a:rPr>
              <a:t>Questions?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537" name="Google Shape;537;p52"/>
          <p:cNvSpPr/>
          <p:nvPr/>
        </p:nvSpPr>
        <p:spPr>
          <a:xfrm rot="-5400000">
            <a:off x="8959601" y="-519471"/>
            <a:ext cx="7817316" cy="7664761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38" name="Google Shape;538;p52"/>
          <p:cNvSpPr/>
          <p:nvPr/>
        </p:nvSpPr>
        <p:spPr>
          <a:xfrm rot="5400000" flipH="1">
            <a:off x="-4584915" y="-519471"/>
            <a:ext cx="7817316" cy="7664761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52"/>
          <p:cNvSpPr txBox="1">
            <a:spLocks noGrp="1"/>
          </p:cNvSpPr>
          <p:nvPr>
            <p:ph type="title"/>
          </p:nvPr>
        </p:nvSpPr>
        <p:spPr>
          <a:xfrm>
            <a:off x="2757095" y="2311760"/>
            <a:ext cx="6677811" cy="254472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lnSpc>
                <a:spcPct val="100000"/>
              </a:lnSpc>
            </a:pPr>
            <a:r>
              <a:rPr lang="en" dirty="0"/>
              <a:t>Thank You!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537" name="Google Shape;537;p52"/>
          <p:cNvSpPr/>
          <p:nvPr/>
        </p:nvSpPr>
        <p:spPr>
          <a:xfrm rot="-5400000">
            <a:off x="8959601" y="-519471"/>
            <a:ext cx="7817316" cy="7664761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38" name="Google Shape;538;p52"/>
          <p:cNvSpPr/>
          <p:nvPr/>
        </p:nvSpPr>
        <p:spPr>
          <a:xfrm rot="5400000" flipH="1">
            <a:off x="-4584915" y="-519471"/>
            <a:ext cx="7817316" cy="7664761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755521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3">
            <a:extLst>
              <a:ext uri="{FF2B5EF4-FFF2-40B4-BE49-F238E27FC236}">
                <a16:creationId xmlns:a16="http://schemas.microsoft.com/office/drawing/2014/main" id="{7A68588B-41DB-FC06-97A7-C7C610D47EA7}"/>
              </a:ext>
            </a:extLst>
          </p:cNvPr>
          <p:cNvSpPr txBox="1">
            <a:spLocks/>
          </p:cNvSpPr>
          <p:nvPr/>
        </p:nvSpPr>
        <p:spPr>
          <a:xfrm>
            <a:off x="350451" y="585574"/>
            <a:ext cx="5418447" cy="586977"/>
          </a:xfrm>
          <a:prstGeom prst="rect">
            <a:avLst/>
          </a:prstGeom>
        </p:spPr>
        <p:txBody>
          <a:bodyPr vert="horz" wrap="square" lIns="0" tIns="12403" rIns="0" bIns="0" rtlCol="0" anchor="ctr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274" defTabSz="1219170">
              <a:spcBef>
                <a:spcPts val="97"/>
              </a:spcBef>
            </a:pPr>
            <a:r>
              <a:rPr lang="en-US" sz="3733" b="1" kern="0" dirty="0">
                <a:latin typeface="Poppins" panose="00000500000000000000" pitchFamily="2" charset="0"/>
                <a:cs typeface="Poppins" panose="00000500000000000000" pitchFamily="2" charset="0"/>
              </a:rPr>
              <a:t>PROBLEM STATEMENT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F476563F-23E2-4E6B-E6DD-EC6D6AAF8371}"/>
              </a:ext>
            </a:extLst>
          </p:cNvPr>
          <p:cNvSpPr txBox="1"/>
          <p:nvPr/>
        </p:nvSpPr>
        <p:spPr>
          <a:xfrm>
            <a:off x="4185920" y="1719388"/>
            <a:ext cx="4705321" cy="1979632"/>
          </a:xfrm>
          <a:prstGeom prst="rect">
            <a:avLst/>
          </a:prstGeom>
        </p:spPr>
        <p:txBody>
          <a:bodyPr vert="horz" wrap="square" lIns="0" tIns="10148" rIns="0" bIns="0" rtlCol="0">
            <a:spAutoFit/>
          </a:bodyPr>
          <a:lstStyle/>
          <a:p>
            <a:pPr marL="11274" marR="4509" algn="just" defTabSz="1219170">
              <a:spcBef>
                <a:spcPts val="93"/>
              </a:spcBef>
              <a:buClr>
                <a:srgbClr val="000000"/>
              </a:buClr>
            </a:pPr>
            <a:r>
              <a:rPr lang="en-US" sz="2133" b="1" kern="0" dirty="0">
                <a:solidFill>
                  <a:srgbClr val="000000"/>
                </a:solidFill>
                <a:latin typeface="Calibri" panose="020F0502020204030204" pitchFamily="34" charset="0"/>
                <a:cs typeface="Arial"/>
                <a:sym typeface="Arial"/>
              </a:rPr>
              <a:t>1. Unauthorized Use of Parking Spaces by Guests</a:t>
            </a:r>
            <a:r>
              <a:rPr lang="en-US" sz="2133" kern="0" dirty="0">
                <a:solidFill>
                  <a:srgbClr val="000000"/>
                </a:solidFill>
                <a:latin typeface="Calibri" panose="020F0502020204030204" pitchFamily="34" charset="0"/>
                <a:cs typeface="Arial"/>
                <a:sym typeface="Arial"/>
              </a:rPr>
              <a:t>: Guests in residential complexes often use designated parking areas meant for apartment holders without being aware of the parking rules, leading to parking space misuse. </a:t>
            </a:r>
            <a:endParaRPr lang="en-US" sz="2667" kern="0" dirty="0">
              <a:solidFill>
                <a:srgbClr val="000000"/>
              </a:solidFill>
              <a:latin typeface="Arial"/>
              <a:cs typeface="Trebuchet MS"/>
              <a:sym typeface="Arial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A82DDDE-C693-19F8-DF03-93CF3C88A7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451" y="1667997"/>
            <a:ext cx="3637772" cy="2082800"/>
          </a:xfrm>
          <a:prstGeom prst="rect">
            <a:avLst/>
          </a:prstGeom>
        </p:spPr>
      </p:pic>
      <p:sp>
        <p:nvSpPr>
          <p:cNvPr id="7" name="object 7">
            <a:extLst>
              <a:ext uri="{FF2B5EF4-FFF2-40B4-BE49-F238E27FC236}">
                <a16:creationId xmlns:a16="http://schemas.microsoft.com/office/drawing/2014/main" id="{373057D5-28E9-047C-7E8D-93F2186E325F}"/>
              </a:ext>
            </a:extLst>
          </p:cNvPr>
          <p:cNvSpPr txBox="1"/>
          <p:nvPr/>
        </p:nvSpPr>
        <p:spPr>
          <a:xfrm>
            <a:off x="902088" y="4692949"/>
            <a:ext cx="6172269" cy="994106"/>
          </a:xfrm>
          <a:prstGeom prst="rect">
            <a:avLst/>
          </a:prstGeom>
        </p:spPr>
        <p:txBody>
          <a:bodyPr vert="horz" wrap="square" lIns="0" tIns="10148" rIns="0" bIns="0" rtlCol="0">
            <a:spAutoFit/>
          </a:bodyPr>
          <a:lstStyle/>
          <a:p>
            <a:pPr marL="11274" marR="4509" algn="just" defTabSz="1219170">
              <a:lnSpc>
                <a:spcPct val="101000"/>
              </a:lnSpc>
              <a:spcBef>
                <a:spcPts val="80"/>
              </a:spcBef>
              <a:buClr>
                <a:srgbClr val="000000"/>
              </a:buClr>
            </a:pPr>
            <a:r>
              <a:rPr lang="en-US" sz="2133" b="1" kern="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/>
              </a:rPr>
              <a:t>2. Parking in No Parking Zones</a:t>
            </a:r>
            <a:r>
              <a:rPr lang="en-US" sz="2133" kern="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/>
              </a:rPr>
              <a:t>: Vehicles are frequently parked in front of houses where parking is prohibited, causing inconvenience and potential safety concerns.</a:t>
            </a:r>
            <a:endParaRPr sz="2133" kern="0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622FC69-7043-EC0D-2C34-4969BF2DA6B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8637" y="4003256"/>
            <a:ext cx="3498247" cy="2373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5619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6" name="Google Shape;576;p57"/>
          <p:cNvPicPr preferRelativeResize="0"/>
          <p:nvPr/>
        </p:nvPicPr>
        <p:blipFill rotWithShape="1">
          <a:blip r:embed="rId3">
            <a:alphaModFix/>
          </a:blip>
          <a:srcRect t="32564"/>
          <a:stretch/>
        </p:blipFill>
        <p:spPr>
          <a:xfrm rot="10800000">
            <a:off x="3" y="-203200"/>
            <a:ext cx="12191996" cy="3027679"/>
          </a:xfrm>
          <a:prstGeom prst="rect">
            <a:avLst/>
          </a:prstGeom>
          <a:noFill/>
          <a:ln>
            <a:noFill/>
          </a:ln>
        </p:spPr>
      </p:pic>
      <p:sp>
        <p:nvSpPr>
          <p:cNvPr id="577" name="Google Shape;577;p57"/>
          <p:cNvSpPr txBox="1">
            <a:spLocks noGrp="1"/>
          </p:cNvSpPr>
          <p:nvPr>
            <p:ph type="title"/>
          </p:nvPr>
        </p:nvSpPr>
        <p:spPr>
          <a:xfrm>
            <a:off x="1518960" y="532727"/>
            <a:ext cx="8768000" cy="19768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sz="8000" dirty="0"/>
              <a:t>Introduction:</a:t>
            </a:r>
            <a:endParaRPr sz="8000" dirty="0"/>
          </a:p>
        </p:txBody>
      </p:sp>
      <p:sp>
        <p:nvSpPr>
          <p:cNvPr id="578" name="Google Shape;578;p57"/>
          <p:cNvSpPr txBox="1">
            <a:spLocks noGrp="1"/>
          </p:cNvSpPr>
          <p:nvPr>
            <p:ph type="subTitle" idx="1"/>
          </p:nvPr>
        </p:nvSpPr>
        <p:spPr>
          <a:xfrm>
            <a:off x="1632717" y="3245454"/>
            <a:ext cx="8926567" cy="3159633"/>
          </a:xfrm>
          <a:prstGeom prst="rect">
            <a:avLst/>
          </a:prstGeom>
          <a:noFill/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dirty="0"/>
              <a:t>Unauthorized parking in private parking areas leads to congestion and collisions.</a:t>
            </a:r>
          </a:p>
          <a:p>
            <a:pPr marL="203195" indent="0" algn="just"/>
            <a:endParaRPr lang="en-US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/>
              <a:t>Our research addresses these challenges with the </a:t>
            </a:r>
            <a:r>
              <a:rPr lang="en-US" sz="2000" dirty="0">
                <a:solidFill>
                  <a:schemeClr val="tx1"/>
                </a:solidFill>
                <a:cs typeface="Times New Roman" pitchFamily="18" charset="0"/>
              </a:rPr>
              <a:t>Ai-powered Unauthorized Parking Detection System </a:t>
            </a:r>
            <a:r>
              <a:rPr lang="en-US" dirty="0">
                <a:solidFill>
                  <a:schemeClr val="tx1"/>
                </a:solidFill>
              </a:rPr>
              <a:t>.</a:t>
            </a:r>
          </a:p>
          <a:p>
            <a:pPr marL="203195" indent="0" algn="just"/>
            <a:endParaRPr lang="en-US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/>
              <a:t>By leveraging advanced technologies, we aim to enhance security, optimize space utilization, and improve the overall parking experience.</a:t>
            </a:r>
          </a:p>
        </p:txBody>
      </p:sp>
      <p:sp>
        <p:nvSpPr>
          <p:cNvPr id="579" name="Google Shape;579;p57"/>
          <p:cNvSpPr/>
          <p:nvPr/>
        </p:nvSpPr>
        <p:spPr>
          <a:xfrm rot="5400000" flipH="1">
            <a:off x="-3639175" y="3301018"/>
            <a:ext cx="5694420" cy="5583293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80" name="Google Shape;580;p57"/>
          <p:cNvSpPr/>
          <p:nvPr/>
        </p:nvSpPr>
        <p:spPr>
          <a:xfrm rot="-8100000" flipH="1">
            <a:off x="8393774" y="-2846480"/>
            <a:ext cx="5694551" cy="5583421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Google Shape;239;p42"/>
          <p:cNvPicPr preferRelativeResize="0"/>
          <p:nvPr/>
        </p:nvPicPr>
        <p:blipFill rotWithShape="1">
          <a:blip r:embed="rId3">
            <a:alphaModFix/>
          </a:blip>
          <a:srcRect t="32564"/>
          <a:stretch/>
        </p:blipFill>
        <p:spPr>
          <a:xfrm rot="10800000">
            <a:off x="-3" y="-542800"/>
            <a:ext cx="12192004" cy="2706880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42"/>
          <p:cNvSpPr txBox="1">
            <a:spLocks noGrp="1"/>
          </p:cNvSpPr>
          <p:nvPr>
            <p:ph type="title"/>
          </p:nvPr>
        </p:nvSpPr>
        <p:spPr>
          <a:xfrm>
            <a:off x="2593400" y="-177483"/>
            <a:ext cx="6497200" cy="2201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sz="8000" dirty="0"/>
              <a:t>Objectives:</a:t>
            </a:r>
            <a:endParaRPr sz="8000" dirty="0"/>
          </a:p>
        </p:txBody>
      </p:sp>
      <p:sp>
        <p:nvSpPr>
          <p:cNvPr id="242" name="Google Shape;242;p42"/>
          <p:cNvSpPr/>
          <p:nvPr/>
        </p:nvSpPr>
        <p:spPr>
          <a:xfrm rot="8100000" flipH="1">
            <a:off x="-2822107" y="-4531003"/>
            <a:ext cx="6953549" cy="6817851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43" name="Google Shape;243;p42"/>
          <p:cNvSpPr/>
          <p:nvPr/>
        </p:nvSpPr>
        <p:spPr>
          <a:xfrm rot="-8100000">
            <a:off x="8091094" y="-4531003"/>
            <a:ext cx="6953549" cy="6817851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4" name="object 7">
            <a:extLst>
              <a:ext uri="{FF2B5EF4-FFF2-40B4-BE49-F238E27FC236}">
                <a16:creationId xmlns:a16="http://schemas.microsoft.com/office/drawing/2014/main" id="{1101D0D1-D8DB-B7D7-245E-5A46DD3BEA1F}"/>
              </a:ext>
            </a:extLst>
          </p:cNvPr>
          <p:cNvSpPr/>
          <p:nvPr/>
        </p:nvSpPr>
        <p:spPr>
          <a:xfrm>
            <a:off x="1772913" y="3964449"/>
            <a:ext cx="919488" cy="881872"/>
          </a:xfrm>
          <a:custGeom>
            <a:avLst/>
            <a:gdLst/>
            <a:ahLst/>
            <a:cxnLst/>
            <a:rect l="l" t="t" r="r" b="b"/>
            <a:pathLst>
              <a:path w="1485900" h="1485900">
                <a:moveTo>
                  <a:pt x="742950" y="0"/>
                </a:moveTo>
                <a:lnTo>
                  <a:pt x="694108" y="1580"/>
                </a:lnTo>
                <a:lnTo>
                  <a:pt x="646109" y="6257"/>
                </a:lnTo>
                <a:lnTo>
                  <a:pt x="599051" y="13931"/>
                </a:lnTo>
                <a:lnTo>
                  <a:pt x="553031" y="24506"/>
                </a:lnTo>
                <a:lnTo>
                  <a:pt x="508147" y="37882"/>
                </a:lnTo>
                <a:lnTo>
                  <a:pt x="464498" y="53963"/>
                </a:lnTo>
                <a:lnTo>
                  <a:pt x="422181" y="72650"/>
                </a:lnTo>
                <a:lnTo>
                  <a:pt x="381294" y="93845"/>
                </a:lnTo>
                <a:lnTo>
                  <a:pt x="341936" y="117449"/>
                </a:lnTo>
                <a:lnTo>
                  <a:pt x="304204" y="143366"/>
                </a:lnTo>
                <a:lnTo>
                  <a:pt x="268196" y="171498"/>
                </a:lnTo>
                <a:lnTo>
                  <a:pt x="234010" y="201745"/>
                </a:lnTo>
                <a:lnTo>
                  <a:pt x="201745" y="234010"/>
                </a:lnTo>
                <a:lnTo>
                  <a:pt x="171498" y="268196"/>
                </a:lnTo>
                <a:lnTo>
                  <a:pt x="143366" y="304204"/>
                </a:lnTo>
                <a:lnTo>
                  <a:pt x="117449" y="341936"/>
                </a:lnTo>
                <a:lnTo>
                  <a:pt x="93845" y="381294"/>
                </a:lnTo>
                <a:lnTo>
                  <a:pt x="72650" y="422181"/>
                </a:lnTo>
                <a:lnTo>
                  <a:pt x="53963" y="464498"/>
                </a:lnTo>
                <a:lnTo>
                  <a:pt x="37882" y="508147"/>
                </a:lnTo>
                <a:lnTo>
                  <a:pt x="24506" y="553031"/>
                </a:lnTo>
                <a:lnTo>
                  <a:pt x="13931" y="599051"/>
                </a:lnTo>
                <a:lnTo>
                  <a:pt x="6257" y="646109"/>
                </a:lnTo>
                <a:lnTo>
                  <a:pt x="1580" y="694108"/>
                </a:lnTo>
                <a:lnTo>
                  <a:pt x="0" y="742950"/>
                </a:lnTo>
                <a:lnTo>
                  <a:pt x="1580" y="791791"/>
                </a:lnTo>
                <a:lnTo>
                  <a:pt x="6257" y="839790"/>
                </a:lnTo>
                <a:lnTo>
                  <a:pt x="13931" y="886848"/>
                </a:lnTo>
                <a:lnTo>
                  <a:pt x="24506" y="932868"/>
                </a:lnTo>
                <a:lnTo>
                  <a:pt x="37882" y="977752"/>
                </a:lnTo>
                <a:lnTo>
                  <a:pt x="53963" y="1021401"/>
                </a:lnTo>
                <a:lnTo>
                  <a:pt x="72650" y="1063718"/>
                </a:lnTo>
                <a:lnTo>
                  <a:pt x="93845" y="1104605"/>
                </a:lnTo>
                <a:lnTo>
                  <a:pt x="117449" y="1143963"/>
                </a:lnTo>
                <a:lnTo>
                  <a:pt x="143366" y="1181695"/>
                </a:lnTo>
                <a:lnTo>
                  <a:pt x="171498" y="1217703"/>
                </a:lnTo>
                <a:lnTo>
                  <a:pt x="201745" y="1251889"/>
                </a:lnTo>
                <a:lnTo>
                  <a:pt x="234010" y="1284154"/>
                </a:lnTo>
                <a:lnTo>
                  <a:pt x="268196" y="1314401"/>
                </a:lnTo>
                <a:lnTo>
                  <a:pt x="304204" y="1342533"/>
                </a:lnTo>
                <a:lnTo>
                  <a:pt x="341936" y="1368450"/>
                </a:lnTo>
                <a:lnTo>
                  <a:pt x="381294" y="1392054"/>
                </a:lnTo>
                <a:lnTo>
                  <a:pt x="422181" y="1413249"/>
                </a:lnTo>
                <a:lnTo>
                  <a:pt x="464498" y="1431936"/>
                </a:lnTo>
                <a:lnTo>
                  <a:pt x="508147" y="1448017"/>
                </a:lnTo>
                <a:lnTo>
                  <a:pt x="553031" y="1461393"/>
                </a:lnTo>
                <a:lnTo>
                  <a:pt x="599051" y="1471968"/>
                </a:lnTo>
                <a:lnTo>
                  <a:pt x="646109" y="1479642"/>
                </a:lnTo>
                <a:lnTo>
                  <a:pt x="694108" y="1484319"/>
                </a:lnTo>
                <a:lnTo>
                  <a:pt x="742950" y="1485900"/>
                </a:lnTo>
                <a:lnTo>
                  <a:pt x="791791" y="1484319"/>
                </a:lnTo>
                <a:lnTo>
                  <a:pt x="839790" y="1479642"/>
                </a:lnTo>
                <a:lnTo>
                  <a:pt x="886848" y="1471968"/>
                </a:lnTo>
                <a:lnTo>
                  <a:pt x="932868" y="1461393"/>
                </a:lnTo>
                <a:lnTo>
                  <a:pt x="977752" y="1448017"/>
                </a:lnTo>
                <a:lnTo>
                  <a:pt x="1021401" y="1431936"/>
                </a:lnTo>
                <a:lnTo>
                  <a:pt x="1063718" y="1413249"/>
                </a:lnTo>
                <a:lnTo>
                  <a:pt x="1104605" y="1392054"/>
                </a:lnTo>
                <a:lnTo>
                  <a:pt x="1143963" y="1368450"/>
                </a:lnTo>
                <a:lnTo>
                  <a:pt x="1181695" y="1342533"/>
                </a:lnTo>
                <a:lnTo>
                  <a:pt x="1217703" y="1314401"/>
                </a:lnTo>
                <a:lnTo>
                  <a:pt x="1251889" y="1284154"/>
                </a:lnTo>
                <a:lnTo>
                  <a:pt x="1284154" y="1251889"/>
                </a:lnTo>
                <a:lnTo>
                  <a:pt x="1314401" y="1217703"/>
                </a:lnTo>
                <a:lnTo>
                  <a:pt x="1342533" y="1181695"/>
                </a:lnTo>
                <a:lnTo>
                  <a:pt x="1368450" y="1143963"/>
                </a:lnTo>
                <a:lnTo>
                  <a:pt x="1392054" y="1104605"/>
                </a:lnTo>
                <a:lnTo>
                  <a:pt x="1413249" y="1063718"/>
                </a:lnTo>
                <a:lnTo>
                  <a:pt x="1431936" y="1021401"/>
                </a:lnTo>
                <a:lnTo>
                  <a:pt x="1448017" y="977752"/>
                </a:lnTo>
                <a:lnTo>
                  <a:pt x="1461393" y="932868"/>
                </a:lnTo>
                <a:lnTo>
                  <a:pt x="1471968" y="886848"/>
                </a:lnTo>
                <a:lnTo>
                  <a:pt x="1479642" y="839790"/>
                </a:lnTo>
                <a:lnTo>
                  <a:pt x="1484319" y="791791"/>
                </a:lnTo>
                <a:lnTo>
                  <a:pt x="1485900" y="742950"/>
                </a:lnTo>
                <a:lnTo>
                  <a:pt x="1484292" y="693774"/>
                </a:lnTo>
                <a:lnTo>
                  <a:pt x="1479506" y="645146"/>
                </a:lnTo>
                <a:lnTo>
                  <a:pt x="1471592" y="597196"/>
                </a:lnTo>
                <a:lnTo>
                  <a:pt x="1460603" y="550053"/>
                </a:lnTo>
                <a:lnTo>
                  <a:pt x="1446592" y="503850"/>
                </a:lnTo>
                <a:lnTo>
                  <a:pt x="1429610" y="458714"/>
                </a:lnTo>
                <a:lnTo>
                  <a:pt x="1409710" y="414777"/>
                </a:lnTo>
                <a:lnTo>
                  <a:pt x="1386943" y="372169"/>
                </a:lnTo>
                <a:lnTo>
                  <a:pt x="1361363" y="331019"/>
                </a:lnTo>
                <a:lnTo>
                  <a:pt x="1333020" y="291459"/>
                </a:lnTo>
                <a:lnTo>
                  <a:pt x="1301969" y="253618"/>
                </a:lnTo>
                <a:lnTo>
                  <a:pt x="1268260" y="217627"/>
                </a:lnTo>
                <a:lnTo>
                  <a:pt x="1232271" y="183918"/>
                </a:lnTo>
                <a:lnTo>
                  <a:pt x="1194432" y="152867"/>
                </a:lnTo>
                <a:lnTo>
                  <a:pt x="1154872" y="124526"/>
                </a:lnTo>
                <a:lnTo>
                  <a:pt x="1113724" y="98947"/>
                </a:lnTo>
                <a:lnTo>
                  <a:pt x="1071116" y="76182"/>
                </a:lnTo>
                <a:lnTo>
                  <a:pt x="1027179" y="56283"/>
                </a:lnTo>
                <a:lnTo>
                  <a:pt x="982043" y="39302"/>
                </a:lnTo>
                <a:lnTo>
                  <a:pt x="935839" y="25292"/>
                </a:lnTo>
                <a:lnTo>
                  <a:pt x="888698" y="14305"/>
                </a:lnTo>
                <a:lnTo>
                  <a:pt x="840749" y="6392"/>
                </a:lnTo>
                <a:lnTo>
                  <a:pt x="792123" y="1606"/>
                </a:lnTo>
                <a:lnTo>
                  <a:pt x="742950" y="0"/>
                </a:lnTo>
                <a:close/>
              </a:path>
            </a:pathLst>
          </a:custGeom>
          <a:solidFill>
            <a:srgbClr val="7DBC32"/>
          </a:solidFill>
        </p:spPr>
        <p:txBody>
          <a:bodyPr wrap="square" lIns="0" tIns="0" rIns="0" bIns="0" rtlCol="0"/>
          <a:lstStyle/>
          <a:p>
            <a:pPr defTabSz="1219170">
              <a:buClr>
                <a:srgbClr val="000000"/>
              </a:buClr>
            </a:pPr>
            <a:endParaRPr sz="159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5" name="object 7">
            <a:extLst>
              <a:ext uri="{FF2B5EF4-FFF2-40B4-BE49-F238E27FC236}">
                <a16:creationId xmlns:a16="http://schemas.microsoft.com/office/drawing/2014/main" id="{D0568DF8-7BBB-225F-D40D-2D953B6C8ACB}"/>
              </a:ext>
            </a:extLst>
          </p:cNvPr>
          <p:cNvSpPr/>
          <p:nvPr/>
        </p:nvSpPr>
        <p:spPr>
          <a:xfrm>
            <a:off x="5455913" y="3964449"/>
            <a:ext cx="919488" cy="881872"/>
          </a:xfrm>
          <a:custGeom>
            <a:avLst/>
            <a:gdLst/>
            <a:ahLst/>
            <a:cxnLst/>
            <a:rect l="l" t="t" r="r" b="b"/>
            <a:pathLst>
              <a:path w="1485900" h="1485900">
                <a:moveTo>
                  <a:pt x="742950" y="0"/>
                </a:moveTo>
                <a:lnTo>
                  <a:pt x="694108" y="1580"/>
                </a:lnTo>
                <a:lnTo>
                  <a:pt x="646109" y="6257"/>
                </a:lnTo>
                <a:lnTo>
                  <a:pt x="599051" y="13931"/>
                </a:lnTo>
                <a:lnTo>
                  <a:pt x="553031" y="24506"/>
                </a:lnTo>
                <a:lnTo>
                  <a:pt x="508147" y="37882"/>
                </a:lnTo>
                <a:lnTo>
                  <a:pt x="464498" y="53963"/>
                </a:lnTo>
                <a:lnTo>
                  <a:pt x="422181" y="72650"/>
                </a:lnTo>
                <a:lnTo>
                  <a:pt x="381294" y="93845"/>
                </a:lnTo>
                <a:lnTo>
                  <a:pt x="341936" y="117449"/>
                </a:lnTo>
                <a:lnTo>
                  <a:pt x="304204" y="143366"/>
                </a:lnTo>
                <a:lnTo>
                  <a:pt x="268196" y="171498"/>
                </a:lnTo>
                <a:lnTo>
                  <a:pt x="234010" y="201745"/>
                </a:lnTo>
                <a:lnTo>
                  <a:pt x="201745" y="234010"/>
                </a:lnTo>
                <a:lnTo>
                  <a:pt x="171498" y="268196"/>
                </a:lnTo>
                <a:lnTo>
                  <a:pt x="143366" y="304204"/>
                </a:lnTo>
                <a:lnTo>
                  <a:pt x="117449" y="341936"/>
                </a:lnTo>
                <a:lnTo>
                  <a:pt x="93845" y="381294"/>
                </a:lnTo>
                <a:lnTo>
                  <a:pt x="72650" y="422181"/>
                </a:lnTo>
                <a:lnTo>
                  <a:pt x="53963" y="464498"/>
                </a:lnTo>
                <a:lnTo>
                  <a:pt x="37882" y="508147"/>
                </a:lnTo>
                <a:lnTo>
                  <a:pt x="24506" y="553031"/>
                </a:lnTo>
                <a:lnTo>
                  <a:pt x="13931" y="599051"/>
                </a:lnTo>
                <a:lnTo>
                  <a:pt x="6257" y="646109"/>
                </a:lnTo>
                <a:lnTo>
                  <a:pt x="1580" y="694108"/>
                </a:lnTo>
                <a:lnTo>
                  <a:pt x="0" y="742950"/>
                </a:lnTo>
                <a:lnTo>
                  <a:pt x="1580" y="791791"/>
                </a:lnTo>
                <a:lnTo>
                  <a:pt x="6257" y="839790"/>
                </a:lnTo>
                <a:lnTo>
                  <a:pt x="13931" y="886848"/>
                </a:lnTo>
                <a:lnTo>
                  <a:pt x="24506" y="932868"/>
                </a:lnTo>
                <a:lnTo>
                  <a:pt x="37882" y="977752"/>
                </a:lnTo>
                <a:lnTo>
                  <a:pt x="53963" y="1021401"/>
                </a:lnTo>
                <a:lnTo>
                  <a:pt x="72650" y="1063718"/>
                </a:lnTo>
                <a:lnTo>
                  <a:pt x="93845" y="1104605"/>
                </a:lnTo>
                <a:lnTo>
                  <a:pt x="117449" y="1143963"/>
                </a:lnTo>
                <a:lnTo>
                  <a:pt x="143366" y="1181695"/>
                </a:lnTo>
                <a:lnTo>
                  <a:pt x="171498" y="1217703"/>
                </a:lnTo>
                <a:lnTo>
                  <a:pt x="201745" y="1251889"/>
                </a:lnTo>
                <a:lnTo>
                  <a:pt x="234010" y="1284154"/>
                </a:lnTo>
                <a:lnTo>
                  <a:pt x="268196" y="1314401"/>
                </a:lnTo>
                <a:lnTo>
                  <a:pt x="304204" y="1342533"/>
                </a:lnTo>
                <a:lnTo>
                  <a:pt x="341936" y="1368450"/>
                </a:lnTo>
                <a:lnTo>
                  <a:pt x="381294" y="1392054"/>
                </a:lnTo>
                <a:lnTo>
                  <a:pt x="422181" y="1413249"/>
                </a:lnTo>
                <a:lnTo>
                  <a:pt x="464498" y="1431936"/>
                </a:lnTo>
                <a:lnTo>
                  <a:pt x="508147" y="1448017"/>
                </a:lnTo>
                <a:lnTo>
                  <a:pt x="553031" y="1461393"/>
                </a:lnTo>
                <a:lnTo>
                  <a:pt x="599051" y="1471968"/>
                </a:lnTo>
                <a:lnTo>
                  <a:pt x="646109" y="1479642"/>
                </a:lnTo>
                <a:lnTo>
                  <a:pt x="694108" y="1484319"/>
                </a:lnTo>
                <a:lnTo>
                  <a:pt x="742950" y="1485900"/>
                </a:lnTo>
                <a:lnTo>
                  <a:pt x="791791" y="1484319"/>
                </a:lnTo>
                <a:lnTo>
                  <a:pt x="839790" y="1479642"/>
                </a:lnTo>
                <a:lnTo>
                  <a:pt x="886848" y="1471968"/>
                </a:lnTo>
                <a:lnTo>
                  <a:pt x="932868" y="1461393"/>
                </a:lnTo>
                <a:lnTo>
                  <a:pt x="977752" y="1448017"/>
                </a:lnTo>
                <a:lnTo>
                  <a:pt x="1021401" y="1431936"/>
                </a:lnTo>
                <a:lnTo>
                  <a:pt x="1063718" y="1413249"/>
                </a:lnTo>
                <a:lnTo>
                  <a:pt x="1104605" y="1392054"/>
                </a:lnTo>
                <a:lnTo>
                  <a:pt x="1143963" y="1368450"/>
                </a:lnTo>
                <a:lnTo>
                  <a:pt x="1181695" y="1342533"/>
                </a:lnTo>
                <a:lnTo>
                  <a:pt x="1217703" y="1314401"/>
                </a:lnTo>
                <a:lnTo>
                  <a:pt x="1251889" y="1284154"/>
                </a:lnTo>
                <a:lnTo>
                  <a:pt x="1284154" y="1251889"/>
                </a:lnTo>
                <a:lnTo>
                  <a:pt x="1314401" y="1217703"/>
                </a:lnTo>
                <a:lnTo>
                  <a:pt x="1342533" y="1181695"/>
                </a:lnTo>
                <a:lnTo>
                  <a:pt x="1368450" y="1143963"/>
                </a:lnTo>
                <a:lnTo>
                  <a:pt x="1392054" y="1104605"/>
                </a:lnTo>
                <a:lnTo>
                  <a:pt x="1413249" y="1063718"/>
                </a:lnTo>
                <a:lnTo>
                  <a:pt x="1431936" y="1021401"/>
                </a:lnTo>
                <a:lnTo>
                  <a:pt x="1448017" y="977752"/>
                </a:lnTo>
                <a:lnTo>
                  <a:pt x="1461393" y="932868"/>
                </a:lnTo>
                <a:lnTo>
                  <a:pt x="1471968" y="886848"/>
                </a:lnTo>
                <a:lnTo>
                  <a:pt x="1479642" y="839790"/>
                </a:lnTo>
                <a:lnTo>
                  <a:pt x="1484319" y="791791"/>
                </a:lnTo>
                <a:lnTo>
                  <a:pt x="1485900" y="742950"/>
                </a:lnTo>
                <a:lnTo>
                  <a:pt x="1484292" y="693774"/>
                </a:lnTo>
                <a:lnTo>
                  <a:pt x="1479506" y="645146"/>
                </a:lnTo>
                <a:lnTo>
                  <a:pt x="1471592" y="597196"/>
                </a:lnTo>
                <a:lnTo>
                  <a:pt x="1460603" y="550053"/>
                </a:lnTo>
                <a:lnTo>
                  <a:pt x="1446592" y="503850"/>
                </a:lnTo>
                <a:lnTo>
                  <a:pt x="1429610" y="458714"/>
                </a:lnTo>
                <a:lnTo>
                  <a:pt x="1409710" y="414777"/>
                </a:lnTo>
                <a:lnTo>
                  <a:pt x="1386943" y="372169"/>
                </a:lnTo>
                <a:lnTo>
                  <a:pt x="1361363" y="331019"/>
                </a:lnTo>
                <a:lnTo>
                  <a:pt x="1333020" y="291459"/>
                </a:lnTo>
                <a:lnTo>
                  <a:pt x="1301969" y="253618"/>
                </a:lnTo>
                <a:lnTo>
                  <a:pt x="1268260" y="217627"/>
                </a:lnTo>
                <a:lnTo>
                  <a:pt x="1232271" y="183918"/>
                </a:lnTo>
                <a:lnTo>
                  <a:pt x="1194432" y="152867"/>
                </a:lnTo>
                <a:lnTo>
                  <a:pt x="1154872" y="124526"/>
                </a:lnTo>
                <a:lnTo>
                  <a:pt x="1113724" y="98947"/>
                </a:lnTo>
                <a:lnTo>
                  <a:pt x="1071116" y="76182"/>
                </a:lnTo>
                <a:lnTo>
                  <a:pt x="1027179" y="56283"/>
                </a:lnTo>
                <a:lnTo>
                  <a:pt x="982043" y="39302"/>
                </a:lnTo>
                <a:lnTo>
                  <a:pt x="935839" y="25292"/>
                </a:lnTo>
                <a:lnTo>
                  <a:pt x="888698" y="14305"/>
                </a:lnTo>
                <a:lnTo>
                  <a:pt x="840749" y="6392"/>
                </a:lnTo>
                <a:lnTo>
                  <a:pt x="792123" y="1606"/>
                </a:lnTo>
                <a:lnTo>
                  <a:pt x="742950" y="0"/>
                </a:lnTo>
                <a:close/>
              </a:path>
            </a:pathLst>
          </a:custGeom>
          <a:solidFill>
            <a:srgbClr val="7DBB32"/>
          </a:solidFill>
        </p:spPr>
        <p:txBody>
          <a:bodyPr wrap="square" lIns="0" tIns="0" rIns="0" bIns="0" rtlCol="0"/>
          <a:lstStyle/>
          <a:p>
            <a:pPr defTabSz="1219170">
              <a:buClr>
                <a:srgbClr val="000000"/>
              </a:buClr>
            </a:pPr>
            <a:endParaRPr sz="159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6" name="object 7">
            <a:extLst>
              <a:ext uri="{FF2B5EF4-FFF2-40B4-BE49-F238E27FC236}">
                <a16:creationId xmlns:a16="http://schemas.microsoft.com/office/drawing/2014/main" id="{0CC0288E-7B62-C9F1-96D1-CBA4AB80BED3}"/>
              </a:ext>
            </a:extLst>
          </p:cNvPr>
          <p:cNvSpPr/>
          <p:nvPr/>
        </p:nvSpPr>
        <p:spPr>
          <a:xfrm>
            <a:off x="9138913" y="3964449"/>
            <a:ext cx="919488" cy="881872"/>
          </a:xfrm>
          <a:custGeom>
            <a:avLst/>
            <a:gdLst/>
            <a:ahLst/>
            <a:cxnLst/>
            <a:rect l="l" t="t" r="r" b="b"/>
            <a:pathLst>
              <a:path w="1485900" h="1485900">
                <a:moveTo>
                  <a:pt x="742950" y="0"/>
                </a:moveTo>
                <a:lnTo>
                  <a:pt x="694108" y="1580"/>
                </a:lnTo>
                <a:lnTo>
                  <a:pt x="646109" y="6257"/>
                </a:lnTo>
                <a:lnTo>
                  <a:pt x="599051" y="13931"/>
                </a:lnTo>
                <a:lnTo>
                  <a:pt x="553031" y="24506"/>
                </a:lnTo>
                <a:lnTo>
                  <a:pt x="508147" y="37882"/>
                </a:lnTo>
                <a:lnTo>
                  <a:pt x="464498" y="53963"/>
                </a:lnTo>
                <a:lnTo>
                  <a:pt x="422181" y="72650"/>
                </a:lnTo>
                <a:lnTo>
                  <a:pt x="381294" y="93845"/>
                </a:lnTo>
                <a:lnTo>
                  <a:pt x="341936" y="117449"/>
                </a:lnTo>
                <a:lnTo>
                  <a:pt x="304204" y="143366"/>
                </a:lnTo>
                <a:lnTo>
                  <a:pt x="268196" y="171498"/>
                </a:lnTo>
                <a:lnTo>
                  <a:pt x="234010" y="201745"/>
                </a:lnTo>
                <a:lnTo>
                  <a:pt x="201745" y="234010"/>
                </a:lnTo>
                <a:lnTo>
                  <a:pt x="171498" y="268196"/>
                </a:lnTo>
                <a:lnTo>
                  <a:pt x="143366" y="304204"/>
                </a:lnTo>
                <a:lnTo>
                  <a:pt x="117449" y="341936"/>
                </a:lnTo>
                <a:lnTo>
                  <a:pt x="93845" y="381294"/>
                </a:lnTo>
                <a:lnTo>
                  <a:pt x="72650" y="422181"/>
                </a:lnTo>
                <a:lnTo>
                  <a:pt x="53963" y="464498"/>
                </a:lnTo>
                <a:lnTo>
                  <a:pt x="37882" y="508147"/>
                </a:lnTo>
                <a:lnTo>
                  <a:pt x="24506" y="553031"/>
                </a:lnTo>
                <a:lnTo>
                  <a:pt x="13931" y="599051"/>
                </a:lnTo>
                <a:lnTo>
                  <a:pt x="6257" y="646109"/>
                </a:lnTo>
                <a:lnTo>
                  <a:pt x="1580" y="694108"/>
                </a:lnTo>
                <a:lnTo>
                  <a:pt x="0" y="742950"/>
                </a:lnTo>
                <a:lnTo>
                  <a:pt x="1580" y="791791"/>
                </a:lnTo>
                <a:lnTo>
                  <a:pt x="6257" y="839790"/>
                </a:lnTo>
                <a:lnTo>
                  <a:pt x="13931" y="886848"/>
                </a:lnTo>
                <a:lnTo>
                  <a:pt x="24506" y="932868"/>
                </a:lnTo>
                <a:lnTo>
                  <a:pt x="37882" y="977752"/>
                </a:lnTo>
                <a:lnTo>
                  <a:pt x="53963" y="1021401"/>
                </a:lnTo>
                <a:lnTo>
                  <a:pt x="72650" y="1063718"/>
                </a:lnTo>
                <a:lnTo>
                  <a:pt x="93845" y="1104605"/>
                </a:lnTo>
                <a:lnTo>
                  <a:pt x="117449" y="1143963"/>
                </a:lnTo>
                <a:lnTo>
                  <a:pt x="143366" y="1181695"/>
                </a:lnTo>
                <a:lnTo>
                  <a:pt x="171498" y="1217703"/>
                </a:lnTo>
                <a:lnTo>
                  <a:pt x="201745" y="1251889"/>
                </a:lnTo>
                <a:lnTo>
                  <a:pt x="234010" y="1284154"/>
                </a:lnTo>
                <a:lnTo>
                  <a:pt x="268196" y="1314401"/>
                </a:lnTo>
                <a:lnTo>
                  <a:pt x="304204" y="1342533"/>
                </a:lnTo>
                <a:lnTo>
                  <a:pt x="341936" y="1368450"/>
                </a:lnTo>
                <a:lnTo>
                  <a:pt x="381294" y="1392054"/>
                </a:lnTo>
                <a:lnTo>
                  <a:pt x="422181" y="1413249"/>
                </a:lnTo>
                <a:lnTo>
                  <a:pt x="464498" y="1431936"/>
                </a:lnTo>
                <a:lnTo>
                  <a:pt x="508147" y="1448017"/>
                </a:lnTo>
                <a:lnTo>
                  <a:pt x="553031" y="1461393"/>
                </a:lnTo>
                <a:lnTo>
                  <a:pt x="599051" y="1471968"/>
                </a:lnTo>
                <a:lnTo>
                  <a:pt x="646109" y="1479642"/>
                </a:lnTo>
                <a:lnTo>
                  <a:pt x="694108" y="1484319"/>
                </a:lnTo>
                <a:lnTo>
                  <a:pt x="742950" y="1485900"/>
                </a:lnTo>
                <a:lnTo>
                  <a:pt x="791791" y="1484319"/>
                </a:lnTo>
                <a:lnTo>
                  <a:pt x="839790" y="1479642"/>
                </a:lnTo>
                <a:lnTo>
                  <a:pt x="886848" y="1471968"/>
                </a:lnTo>
                <a:lnTo>
                  <a:pt x="932868" y="1461393"/>
                </a:lnTo>
                <a:lnTo>
                  <a:pt x="977752" y="1448017"/>
                </a:lnTo>
                <a:lnTo>
                  <a:pt x="1021401" y="1431936"/>
                </a:lnTo>
                <a:lnTo>
                  <a:pt x="1063718" y="1413249"/>
                </a:lnTo>
                <a:lnTo>
                  <a:pt x="1104605" y="1392054"/>
                </a:lnTo>
                <a:lnTo>
                  <a:pt x="1143963" y="1368450"/>
                </a:lnTo>
                <a:lnTo>
                  <a:pt x="1181695" y="1342533"/>
                </a:lnTo>
                <a:lnTo>
                  <a:pt x="1217703" y="1314401"/>
                </a:lnTo>
                <a:lnTo>
                  <a:pt x="1251889" y="1284154"/>
                </a:lnTo>
                <a:lnTo>
                  <a:pt x="1284154" y="1251889"/>
                </a:lnTo>
                <a:lnTo>
                  <a:pt x="1314401" y="1217703"/>
                </a:lnTo>
                <a:lnTo>
                  <a:pt x="1342533" y="1181695"/>
                </a:lnTo>
                <a:lnTo>
                  <a:pt x="1368450" y="1143963"/>
                </a:lnTo>
                <a:lnTo>
                  <a:pt x="1392054" y="1104605"/>
                </a:lnTo>
                <a:lnTo>
                  <a:pt x="1413249" y="1063718"/>
                </a:lnTo>
                <a:lnTo>
                  <a:pt x="1431936" y="1021401"/>
                </a:lnTo>
                <a:lnTo>
                  <a:pt x="1448017" y="977752"/>
                </a:lnTo>
                <a:lnTo>
                  <a:pt x="1461393" y="932868"/>
                </a:lnTo>
                <a:lnTo>
                  <a:pt x="1471968" y="886848"/>
                </a:lnTo>
                <a:lnTo>
                  <a:pt x="1479642" y="839790"/>
                </a:lnTo>
                <a:lnTo>
                  <a:pt x="1484319" y="791791"/>
                </a:lnTo>
                <a:lnTo>
                  <a:pt x="1485900" y="742950"/>
                </a:lnTo>
                <a:lnTo>
                  <a:pt x="1484292" y="693774"/>
                </a:lnTo>
                <a:lnTo>
                  <a:pt x="1479506" y="645146"/>
                </a:lnTo>
                <a:lnTo>
                  <a:pt x="1471592" y="597196"/>
                </a:lnTo>
                <a:lnTo>
                  <a:pt x="1460603" y="550053"/>
                </a:lnTo>
                <a:lnTo>
                  <a:pt x="1446592" y="503850"/>
                </a:lnTo>
                <a:lnTo>
                  <a:pt x="1429610" y="458714"/>
                </a:lnTo>
                <a:lnTo>
                  <a:pt x="1409710" y="414777"/>
                </a:lnTo>
                <a:lnTo>
                  <a:pt x="1386943" y="372169"/>
                </a:lnTo>
                <a:lnTo>
                  <a:pt x="1361363" y="331019"/>
                </a:lnTo>
                <a:lnTo>
                  <a:pt x="1333020" y="291459"/>
                </a:lnTo>
                <a:lnTo>
                  <a:pt x="1301969" y="253618"/>
                </a:lnTo>
                <a:lnTo>
                  <a:pt x="1268260" y="217627"/>
                </a:lnTo>
                <a:lnTo>
                  <a:pt x="1232271" y="183918"/>
                </a:lnTo>
                <a:lnTo>
                  <a:pt x="1194432" y="152867"/>
                </a:lnTo>
                <a:lnTo>
                  <a:pt x="1154872" y="124526"/>
                </a:lnTo>
                <a:lnTo>
                  <a:pt x="1113724" y="98947"/>
                </a:lnTo>
                <a:lnTo>
                  <a:pt x="1071116" y="76182"/>
                </a:lnTo>
                <a:lnTo>
                  <a:pt x="1027179" y="56283"/>
                </a:lnTo>
                <a:lnTo>
                  <a:pt x="982043" y="39302"/>
                </a:lnTo>
                <a:lnTo>
                  <a:pt x="935839" y="25292"/>
                </a:lnTo>
                <a:lnTo>
                  <a:pt x="888698" y="14305"/>
                </a:lnTo>
                <a:lnTo>
                  <a:pt x="840749" y="6392"/>
                </a:lnTo>
                <a:lnTo>
                  <a:pt x="792123" y="1606"/>
                </a:lnTo>
                <a:lnTo>
                  <a:pt x="742950" y="0"/>
                </a:lnTo>
                <a:close/>
              </a:path>
            </a:pathLst>
          </a:custGeom>
          <a:solidFill>
            <a:srgbClr val="7DBC32"/>
          </a:solidFill>
        </p:spPr>
        <p:txBody>
          <a:bodyPr wrap="square" lIns="0" tIns="0" rIns="0" bIns="0" rtlCol="0"/>
          <a:lstStyle/>
          <a:p>
            <a:pPr defTabSz="1219170">
              <a:buClr>
                <a:srgbClr val="000000"/>
              </a:buClr>
            </a:pPr>
            <a:endParaRPr sz="159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892E28B-E8EC-21F5-2269-FF0F14C0CF06}"/>
              </a:ext>
            </a:extLst>
          </p:cNvPr>
          <p:cNvSpPr/>
          <p:nvPr/>
        </p:nvSpPr>
        <p:spPr>
          <a:xfrm>
            <a:off x="1889758" y="4349506"/>
            <a:ext cx="8168644" cy="110735"/>
          </a:xfrm>
          <a:prstGeom prst="rect">
            <a:avLst/>
          </a:prstGeom>
          <a:solidFill>
            <a:srgbClr val="7DBB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>
              <a:buClr>
                <a:srgbClr val="000000"/>
              </a:buClr>
            </a:pPr>
            <a:endParaRPr lang="en-IN" sz="1867" kern="0">
              <a:solidFill>
                <a:srgbClr val="FFFFFF"/>
              </a:solidFill>
              <a:latin typeface="Arial"/>
              <a:sym typeface="Arial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0CC1169-E6AC-8FF8-BA56-BC38F0672EB2}"/>
              </a:ext>
            </a:extLst>
          </p:cNvPr>
          <p:cNvSpPr txBox="1"/>
          <p:nvPr/>
        </p:nvSpPr>
        <p:spPr>
          <a:xfrm>
            <a:off x="1958336" y="4203493"/>
            <a:ext cx="548643" cy="420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170">
              <a:buClr>
                <a:srgbClr val="000000"/>
              </a:buClr>
            </a:pPr>
            <a:r>
              <a:rPr lang="en-IN" sz="2133" b="1" kern="0" dirty="0">
                <a:solidFill>
                  <a:srgbClr val="FFFFFF"/>
                </a:solidFill>
                <a:latin typeface="Arial"/>
                <a:cs typeface="Arial"/>
                <a:sym typeface="Arial"/>
              </a:rPr>
              <a:t>01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175A585-CD43-11C1-603F-534B54125DE1}"/>
              </a:ext>
            </a:extLst>
          </p:cNvPr>
          <p:cNvSpPr txBox="1"/>
          <p:nvPr/>
        </p:nvSpPr>
        <p:spPr>
          <a:xfrm>
            <a:off x="5641336" y="4195820"/>
            <a:ext cx="548643" cy="420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170">
              <a:buClr>
                <a:srgbClr val="000000"/>
              </a:buClr>
            </a:pPr>
            <a:r>
              <a:rPr lang="en-IN" sz="2133" b="1" kern="0" dirty="0">
                <a:solidFill>
                  <a:srgbClr val="FFFFFF"/>
                </a:solidFill>
                <a:latin typeface="Arial"/>
                <a:cs typeface="Arial"/>
                <a:sym typeface="Arial"/>
              </a:rPr>
              <a:t>02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064604C-C977-B3FB-43D6-F032459D8A78}"/>
              </a:ext>
            </a:extLst>
          </p:cNvPr>
          <p:cNvSpPr txBox="1"/>
          <p:nvPr/>
        </p:nvSpPr>
        <p:spPr>
          <a:xfrm>
            <a:off x="9324336" y="4194796"/>
            <a:ext cx="548643" cy="420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170">
              <a:buClr>
                <a:srgbClr val="000000"/>
              </a:buClr>
            </a:pPr>
            <a:r>
              <a:rPr lang="en-IN" sz="2133" b="1" kern="0" dirty="0">
                <a:solidFill>
                  <a:srgbClr val="FFFFFF"/>
                </a:solidFill>
                <a:latin typeface="Arial"/>
                <a:cs typeface="Arial"/>
                <a:sym typeface="Arial"/>
              </a:rPr>
              <a:t>03</a:t>
            </a:r>
          </a:p>
        </p:txBody>
      </p:sp>
      <p:sp>
        <p:nvSpPr>
          <p:cNvPr id="36" name="object 11">
            <a:extLst>
              <a:ext uri="{FF2B5EF4-FFF2-40B4-BE49-F238E27FC236}">
                <a16:creationId xmlns:a16="http://schemas.microsoft.com/office/drawing/2014/main" id="{69A6BAAC-9B4C-2DF5-D637-FC5627FF1259}"/>
              </a:ext>
            </a:extLst>
          </p:cNvPr>
          <p:cNvSpPr txBox="1"/>
          <p:nvPr/>
        </p:nvSpPr>
        <p:spPr>
          <a:xfrm>
            <a:off x="859341" y="2775043"/>
            <a:ext cx="2746633" cy="1031605"/>
          </a:xfrm>
          <a:prstGeom prst="rect">
            <a:avLst/>
          </a:prstGeom>
        </p:spPr>
        <p:txBody>
          <a:bodyPr vert="horz" wrap="square" lIns="0" tIns="167997" rIns="0" bIns="0" rtlCol="0">
            <a:sp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-US" sz="1867" kern="0" dirty="0">
                <a:solidFill>
                  <a:srgbClr val="000000"/>
                </a:solidFill>
                <a:latin typeface="Poppins" panose="00000500000000000000" pitchFamily="2" charset="0"/>
                <a:cs typeface="Poppins" panose="00000500000000000000" pitchFamily="2" charset="0"/>
                <a:sym typeface="Arial"/>
              </a:rPr>
              <a:t>Mitigating unauthorized parking and collisions.</a:t>
            </a:r>
          </a:p>
        </p:txBody>
      </p:sp>
      <p:sp>
        <p:nvSpPr>
          <p:cNvPr id="37" name="object 12">
            <a:extLst>
              <a:ext uri="{FF2B5EF4-FFF2-40B4-BE49-F238E27FC236}">
                <a16:creationId xmlns:a16="http://schemas.microsoft.com/office/drawing/2014/main" id="{FFB268F0-2891-066F-C1C7-830821885FB5}"/>
              </a:ext>
            </a:extLst>
          </p:cNvPr>
          <p:cNvSpPr txBox="1"/>
          <p:nvPr/>
        </p:nvSpPr>
        <p:spPr>
          <a:xfrm>
            <a:off x="4115106" y="4845298"/>
            <a:ext cx="3717947" cy="1031605"/>
          </a:xfrm>
          <a:prstGeom prst="rect">
            <a:avLst/>
          </a:prstGeom>
        </p:spPr>
        <p:txBody>
          <a:bodyPr vert="horz" wrap="square" lIns="0" tIns="167997" rIns="0" bIns="0" rtlCol="0">
            <a:sp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-US" sz="1867" kern="0" dirty="0">
                <a:solidFill>
                  <a:srgbClr val="000000"/>
                </a:solidFill>
                <a:latin typeface="Poppins" panose="00000500000000000000" pitchFamily="2" charset="0"/>
                <a:cs typeface="Poppins" panose="00000500000000000000" pitchFamily="2" charset="0"/>
                <a:sym typeface="Arial"/>
              </a:rPr>
              <a:t>Implementing real-time monitoring and proactive alert mechanisms.</a:t>
            </a:r>
          </a:p>
        </p:txBody>
      </p:sp>
      <p:sp>
        <p:nvSpPr>
          <p:cNvPr id="38" name="object 13">
            <a:extLst>
              <a:ext uri="{FF2B5EF4-FFF2-40B4-BE49-F238E27FC236}">
                <a16:creationId xmlns:a16="http://schemas.microsoft.com/office/drawing/2014/main" id="{95E9A812-4EFF-BB6A-DC77-A0DA487E2C34}"/>
              </a:ext>
            </a:extLst>
          </p:cNvPr>
          <p:cNvSpPr txBox="1"/>
          <p:nvPr/>
        </p:nvSpPr>
        <p:spPr>
          <a:xfrm>
            <a:off x="8172374" y="2747078"/>
            <a:ext cx="2852567" cy="1031605"/>
          </a:xfrm>
          <a:prstGeom prst="rect">
            <a:avLst/>
          </a:prstGeom>
        </p:spPr>
        <p:txBody>
          <a:bodyPr vert="horz" wrap="square" lIns="0" tIns="167997" rIns="0" bIns="0" rtlCol="0">
            <a:sp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-US" sz="1867" kern="0" dirty="0">
                <a:solidFill>
                  <a:srgbClr val="000000"/>
                </a:solidFill>
                <a:latin typeface="Poppins" panose="00000500000000000000" pitchFamily="2" charset="0"/>
                <a:cs typeface="Poppins" panose="00000500000000000000" pitchFamily="2" charset="0"/>
                <a:sym typeface="Arial"/>
              </a:rPr>
              <a:t>Aim for a smoother parking experience for legitimate users.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46"/>
          <p:cNvSpPr txBox="1">
            <a:spLocks noGrp="1"/>
          </p:cNvSpPr>
          <p:nvPr>
            <p:ph type="title"/>
          </p:nvPr>
        </p:nvSpPr>
        <p:spPr>
          <a:xfrm>
            <a:off x="146832" y="992080"/>
            <a:ext cx="102812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dirty="0"/>
              <a:t>Existing Methodology: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70" name="Google Shape;270;p46"/>
          <p:cNvSpPr txBox="1">
            <a:spLocks noGrp="1"/>
          </p:cNvSpPr>
          <p:nvPr>
            <p:ph type="subTitle" idx="1"/>
          </p:nvPr>
        </p:nvSpPr>
        <p:spPr>
          <a:xfrm>
            <a:off x="340611" y="1867440"/>
            <a:ext cx="5496864" cy="359664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sz="2133" dirty="0"/>
              <a:t>Current parking area surveillance methods often rely on manual intervention, leading to inefficiencies and dependency on human availability.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2133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133" dirty="0"/>
              <a:t>Traditional systems lack the capability to monitor and alert unauthorized parking instances effectively.</a:t>
            </a:r>
          </a:p>
        </p:txBody>
      </p:sp>
      <p:pic>
        <p:nvPicPr>
          <p:cNvPr id="271" name="Google Shape;271;p46"/>
          <p:cNvPicPr preferRelativeResize="0"/>
          <p:nvPr/>
        </p:nvPicPr>
        <p:blipFill rotWithShape="1">
          <a:blip r:embed="rId3">
            <a:alphaModFix/>
          </a:blip>
          <a:srcRect t="18916"/>
          <a:stretch/>
        </p:blipFill>
        <p:spPr>
          <a:xfrm rot="-5400000">
            <a:off x="6792538" y="1345624"/>
            <a:ext cx="6857999" cy="4166753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46"/>
          <p:cNvSpPr/>
          <p:nvPr/>
        </p:nvSpPr>
        <p:spPr>
          <a:xfrm rot="-5400000">
            <a:off x="8987855" y="-519471"/>
            <a:ext cx="7817316" cy="7664761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124D281-BCA3-0F8B-C69A-529AD47376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1306" y="1908131"/>
            <a:ext cx="3636727" cy="328557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46"/>
          <p:cNvSpPr txBox="1">
            <a:spLocks noGrp="1"/>
          </p:cNvSpPr>
          <p:nvPr>
            <p:ph type="title"/>
          </p:nvPr>
        </p:nvSpPr>
        <p:spPr>
          <a:xfrm>
            <a:off x="766592" y="678948"/>
            <a:ext cx="102812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4000" dirty="0"/>
              <a:t>Proposed Solution:</a:t>
            </a:r>
            <a:endParaRPr sz="4000" dirty="0">
              <a:solidFill>
                <a:schemeClr val="accent1"/>
              </a:solidFill>
            </a:endParaRPr>
          </a:p>
        </p:txBody>
      </p:sp>
      <p:sp>
        <p:nvSpPr>
          <p:cNvPr id="270" name="Google Shape;270;p46"/>
          <p:cNvSpPr txBox="1">
            <a:spLocks noGrp="1"/>
          </p:cNvSpPr>
          <p:nvPr>
            <p:ph type="subTitle" idx="1"/>
          </p:nvPr>
        </p:nvSpPr>
        <p:spPr>
          <a:xfrm>
            <a:off x="908832" y="1606667"/>
            <a:ext cx="7401680" cy="3788293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sz="2000" dirty="0"/>
              <a:t>The </a:t>
            </a:r>
            <a:r>
              <a:rPr lang="en-US" sz="2000" dirty="0">
                <a:solidFill>
                  <a:schemeClr val="tx1"/>
                </a:solidFill>
                <a:cs typeface="Times New Roman" pitchFamily="18" charset="0"/>
              </a:rPr>
              <a:t>Ai-powered Unauthorized Parking Detection System </a:t>
            </a:r>
            <a:r>
              <a:rPr lang="en-US" sz="2000" dirty="0"/>
              <a:t>integrates hardware components such as </a:t>
            </a:r>
            <a:r>
              <a:rPr lang="en-US" sz="2000" dirty="0" err="1"/>
              <a:t>NodeMCU</a:t>
            </a:r>
            <a:r>
              <a:rPr lang="en-US" sz="2000" dirty="0"/>
              <a:t>, Arduino microcontrollers, RFID technology, and advanced deep learning algorithms like YOLO version 8.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2000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dirty="0"/>
              <a:t>This system enables automated vehicle detection, user identification, and real-time monitoring of parking areas.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2000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dirty="0"/>
              <a:t>By leveraging these technologies, we aim to provide a comprehensive solution to the persistent challenges associated with parking management.</a:t>
            </a:r>
          </a:p>
          <a:p>
            <a:pPr marL="0" indent="0" algn="just">
              <a:buSzPts val="1100"/>
              <a:buNone/>
            </a:pPr>
            <a:endParaRPr sz="2000" dirty="0"/>
          </a:p>
        </p:txBody>
      </p:sp>
      <p:pic>
        <p:nvPicPr>
          <p:cNvPr id="271" name="Google Shape;271;p46"/>
          <p:cNvPicPr preferRelativeResize="0"/>
          <p:nvPr/>
        </p:nvPicPr>
        <p:blipFill rotWithShape="1">
          <a:blip r:embed="rId3">
            <a:alphaModFix/>
          </a:blip>
          <a:srcRect t="18916"/>
          <a:stretch/>
        </p:blipFill>
        <p:spPr>
          <a:xfrm rot="-5400000">
            <a:off x="6494565" y="1132264"/>
            <a:ext cx="6966265" cy="4593473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46"/>
          <p:cNvSpPr/>
          <p:nvPr/>
        </p:nvSpPr>
        <p:spPr>
          <a:xfrm rot="-5400000">
            <a:off x="8987855" y="-519471"/>
            <a:ext cx="7817316" cy="7664761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422606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94DC2A8-3F01-1734-3960-580D2D3976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3920" y="134133"/>
            <a:ext cx="7476000" cy="441600"/>
          </a:xfrm>
        </p:spPr>
        <p:txBody>
          <a:bodyPr/>
          <a:lstStyle/>
          <a:p>
            <a:r>
              <a:rPr lang="en-US" sz="2667" dirty="0"/>
              <a:t>Literature Review:</a:t>
            </a:r>
            <a:endParaRPr lang="en-IN" sz="2667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58FE5AD-CC4B-D6F2-1184-1FA81B0782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2514605"/>
              </p:ext>
            </p:extLst>
          </p:nvPr>
        </p:nvGraphicFramePr>
        <p:xfrm>
          <a:off x="1554480" y="613653"/>
          <a:ext cx="8991600" cy="6268720"/>
        </p:xfrm>
        <a:graphic>
          <a:graphicData uri="http://schemas.openxmlformats.org/drawingml/2006/table">
            <a:tbl>
              <a:tblPr firstRow="1" bandRow="1"/>
              <a:tblGrid>
                <a:gridCol w="1930400">
                  <a:extLst>
                    <a:ext uri="{9D8B030D-6E8A-4147-A177-3AD203B41FA5}">
                      <a16:colId xmlns:a16="http://schemas.microsoft.com/office/drawing/2014/main" val="1151182621"/>
                    </a:ext>
                  </a:extLst>
                </a:gridCol>
                <a:gridCol w="2123440">
                  <a:extLst>
                    <a:ext uri="{9D8B030D-6E8A-4147-A177-3AD203B41FA5}">
                      <a16:colId xmlns:a16="http://schemas.microsoft.com/office/drawing/2014/main" val="62172253"/>
                    </a:ext>
                  </a:extLst>
                </a:gridCol>
                <a:gridCol w="2123440">
                  <a:extLst>
                    <a:ext uri="{9D8B030D-6E8A-4147-A177-3AD203B41FA5}">
                      <a16:colId xmlns:a16="http://schemas.microsoft.com/office/drawing/2014/main" val="1694656348"/>
                    </a:ext>
                  </a:extLst>
                </a:gridCol>
                <a:gridCol w="2814320">
                  <a:extLst>
                    <a:ext uri="{9D8B030D-6E8A-4147-A177-3AD203B41FA5}">
                      <a16:colId xmlns:a16="http://schemas.microsoft.com/office/drawing/2014/main" val="1065886987"/>
                    </a:ext>
                  </a:extLst>
                </a:gridCol>
              </a:tblGrid>
              <a:tr h="528320">
                <a:tc>
                  <a:txBody>
                    <a:bodyPr/>
                    <a:lstStyle/>
                    <a:p>
                      <a:pPr algn="ctr"/>
                      <a:r>
                        <a:rPr lang="en-US" sz="1300" b="1" dirty="0"/>
                        <a:t>PAPER TITLE</a:t>
                      </a:r>
                      <a:endParaRPr lang="en-IN" sz="1300" b="1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1" dirty="0"/>
                        <a:t>AUTHORS </a:t>
                      </a:r>
                      <a:endParaRPr lang="en-IN" sz="1300" b="1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1" dirty="0"/>
                        <a:t>YEAR OF PUBLICATION</a:t>
                      </a:r>
                      <a:endParaRPr lang="en-IN" sz="1300" b="1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1" dirty="0"/>
                        <a:t>METHOD USED</a:t>
                      </a:r>
                      <a:endParaRPr lang="en-IN" sz="1300" b="1" dirty="0"/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3277576124"/>
                  </a:ext>
                </a:extLst>
              </a:tr>
              <a:tr h="1137920">
                <a:tc>
                  <a:txBody>
                    <a:bodyPr/>
                    <a:lstStyle/>
                    <a:p>
                      <a:pPr algn="l"/>
                      <a:r>
                        <a:rPr lang="en-US" sz="1300" dirty="0"/>
                        <a:t>Real-Time Unauthorized Parking Violation Detection System Using AI Models in Private Parking Lots</a:t>
                      </a:r>
                      <a:endParaRPr lang="en-IN" sz="13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IN" sz="1300" dirty="0"/>
                        <a:t>Rashid R, Ali F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IN" sz="13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/>
                        <a:t>2024</a:t>
                      </a:r>
                      <a:endParaRPr lang="en-IN" sz="13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300" dirty="0"/>
                        <a:t>A computer vision-based approach is presented to monitor parking availability by recognizing and tracking vehicle.</a:t>
                      </a:r>
                      <a:endParaRPr lang="en-IN" sz="1300" dirty="0"/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2038698937"/>
                  </a:ext>
                </a:extLst>
              </a:tr>
              <a:tr h="1544320">
                <a:tc>
                  <a:txBody>
                    <a:bodyPr/>
                    <a:lstStyle/>
                    <a:p>
                      <a:pPr algn="just"/>
                      <a:r>
                        <a:rPr lang="en-US" sz="1300" dirty="0"/>
                        <a:t>A Smart Real-time Parking Control And Monitoring System </a:t>
                      </a:r>
                      <a:endParaRPr lang="en-IN" sz="13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300" dirty="0"/>
                        <a:t>Abdelrahman Osman </a:t>
                      </a:r>
                      <a:r>
                        <a:rPr lang="en-IN" sz="1300" dirty="0" err="1"/>
                        <a:t>Elfaki</a:t>
                      </a:r>
                      <a:r>
                        <a:rPr lang="en-IN" sz="1300" dirty="0"/>
                        <a:t>, Wassim </a:t>
                      </a:r>
                      <a:r>
                        <a:rPr lang="en-IN" sz="1300" dirty="0" err="1"/>
                        <a:t>Messoudi</a:t>
                      </a:r>
                      <a:r>
                        <a:rPr lang="en-IN" sz="1300" dirty="0"/>
                        <a:t>, Anas </a:t>
                      </a:r>
                      <a:r>
                        <a:rPr lang="en-IN" sz="1300" dirty="0" err="1"/>
                        <a:t>Bushnag</a:t>
                      </a:r>
                      <a:r>
                        <a:rPr lang="en-IN" sz="1300" dirty="0"/>
                        <a:t>, </a:t>
                      </a:r>
                      <a:r>
                        <a:rPr lang="en-IN" sz="1300" dirty="0" err="1"/>
                        <a:t>Shakour</a:t>
                      </a:r>
                      <a:r>
                        <a:rPr lang="en-IN" sz="1300" dirty="0"/>
                        <a:t> </a:t>
                      </a:r>
                      <a:r>
                        <a:rPr lang="en-IN" sz="1300" dirty="0" err="1"/>
                        <a:t>Abuzneid</a:t>
                      </a:r>
                      <a:r>
                        <a:rPr lang="en-IN" sz="1300" dirty="0"/>
                        <a:t>, </a:t>
                      </a:r>
                      <a:r>
                        <a:rPr lang="en-IN" sz="1300" dirty="0" err="1"/>
                        <a:t>Tareq</a:t>
                      </a:r>
                      <a:r>
                        <a:rPr lang="en-IN" sz="1300" dirty="0"/>
                        <a:t> </a:t>
                      </a:r>
                      <a:r>
                        <a:rPr lang="en-IN" sz="1300" dirty="0" err="1"/>
                        <a:t>Alhmiedat</a:t>
                      </a:r>
                      <a:r>
                        <a:rPr lang="en-IN" sz="1300" dirty="0"/>
                        <a:t> 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/>
                        <a:t>2023</a:t>
                      </a:r>
                      <a:endParaRPr lang="en-IN" sz="13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3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Introduces AI-driven smart parking system to tackle issues like wasted parking, CO2 emissions, and vehicle theft. Dynamically allocates parking slots based on real-time conditions for improved efficiency.</a:t>
                      </a:r>
                      <a:endParaRPr lang="en-IN" sz="1300" dirty="0"/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3037490571"/>
                  </a:ext>
                </a:extLst>
              </a:tr>
              <a:tr h="1544320">
                <a:tc>
                  <a:txBody>
                    <a:bodyPr/>
                    <a:lstStyle/>
                    <a:p>
                      <a:r>
                        <a:rPr lang="en-US" sz="1300" dirty="0"/>
                        <a:t>Video-Based Parking Occupancy Detection for Smart Control System.</a:t>
                      </a:r>
                      <a:endParaRPr lang="en-IN" sz="13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IN" sz="1300" dirty="0"/>
                        <a:t>Lun-Chi Chen, Ruey-Kai Sheu, Wen-Yi Peng, </a:t>
                      </a:r>
                      <a:r>
                        <a:rPr lang="en-IN" sz="1300" dirty="0" err="1"/>
                        <a:t>Jyh</a:t>
                      </a:r>
                      <a:r>
                        <a:rPr lang="en-IN" sz="1300" dirty="0"/>
                        <a:t>-Horng Wu, Chien-Hoa Tseng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/>
                        <a:t>2020</a:t>
                      </a:r>
                      <a:endParaRPr lang="en-IN" sz="13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13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Introduces a computer vision-based parking lot management system with feature-based background modeling and adaptive threshold updating, demonstrating effectiveness through experiments.</a:t>
                      </a:r>
                      <a:endParaRPr lang="en-IN" sz="1300" dirty="0"/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3691274992"/>
                  </a:ext>
                </a:extLst>
              </a:tr>
              <a:tr h="1341120">
                <a:tc>
                  <a:txBody>
                    <a:bodyPr/>
                    <a:lstStyle/>
                    <a:p>
                      <a:r>
                        <a:rPr lang="en-US" sz="1300" dirty="0"/>
                        <a:t>Development of a Smart Parking Surveillance System Based on Deep Learning and IOT Technologies.</a:t>
                      </a:r>
                      <a:endParaRPr lang="en-IN" sz="13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IN" sz="1300" dirty="0"/>
                        <a:t>Xu X, Yu Y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300" dirty="0"/>
                        <a:t>2023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13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Proposes a design strategy for a smart car parking system prototype CCTV and computer vision recognition algorithms, demonstrating effectiveness through simulation evaluation.</a:t>
                      </a:r>
                      <a:endParaRPr lang="en-IN" sz="800" dirty="0"/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34137587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38782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3"/>
          <p:cNvSpPr txBox="1">
            <a:spLocks noGrp="1"/>
          </p:cNvSpPr>
          <p:nvPr>
            <p:ph type="title"/>
          </p:nvPr>
        </p:nvSpPr>
        <p:spPr>
          <a:xfrm>
            <a:off x="2384992" y="153051"/>
            <a:ext cx="5775200" cy="185034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IN" sz="5867" dirty="0"/>
              <a:t>Components:</a:t>
            </a:r>
            <a:endParaRPr sz="5867" dirty="0">
              <a:solidFill>
                <a:schemeClr val="accent1"/>
              </a:solidFill>
            </a:endParaRPr>
          </a:p>
        </p:txBody>
      </p:sp>
      <p:pic>
        <p:nvPicPr>
          <p:cNvPr id="250" name="Google Shape;250;p43"/>
          <p:cNvPicPr preferRelativeResize="0"/>
          <p:nvPr/>
        </p:nvPicPr>
        <p:blipFill rotWithShape="1">
          <a:blip r:embed="rId3">
            <a:alphaModFix/>
          </a:blip>
          <a:srcRect l="39171" r="5368"/>
          <a:stretch/>
        </p:blipFill>
        <p:spPr>
          <a:xfrm flipH="1">
            <a:off x="-25669" y="1"/>
            <a:ext cx="2687589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43"/>
          <p:cNvSpPr/>
          <p:nvPr/>
        </p:nvSpPr>
        <p:spPr>
          <a:xfrm flipH="1">
            <a:off x="-2526004" y="2440922"/>
            <a:ext cx="5392440" cy="6818228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9E771D-A450-5BB4-B429-51CE2282264F}"/>
              </a:ext>
            </a:extLst>
          </p:cNvPr>
          <p:cNvSpPr txBox="1"/>
          <p:nvPr/>
        </p:nvSpPr>
        <p:spPr>
          <a:xfrm>
            <a:off x="2866436" y="1622167"/>
            <a:ext cx="8594043" cy="4606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170">
              <a:buClr>
                <a:srgbClr val="000000"/>
              </a:buClr>
            </a:pPr>
            <a:r>
              <a:rPr lang="en-IN" sz="2133" kern="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Each component plays a crucial role in the system's functionality:</a:t>
            </a:r>
            <a:r>
              <a:rPr lang="en-IN" sz="1867" kern="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 </a:t>
            </a:r>
          </a:p>
          <a:p>
            <a:pPr marL="609585" lvl="1" defTabSz="1219170">
              <a:buClr>
                <a:srgbClr val="000000"/>
              </a:buClr>
            </a:pPr>
            <a:endParaRPr lang="en-IN" sz="2133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Camera: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For real-time vehicle detection. 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Laptop: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Runs the YOLO model and processes image data. 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NodeMCU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Handles RFID scanning and serial communication with Arduino. 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RFID Reader &amp; Tags: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For vehicle authentication. 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Arduino: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Controls the speaker for alerts. 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Speaker: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Provides audio notifications for unauthorized parking.</a:t>
            </a:r>
          </a:p>
          <a:p>
            <a:pPr marL="990575" lvl="1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endParaRPr lang="en-IN" sz="2133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  <a:p>
            <a:pPr marL="990575" lvl="1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endParaRPr lang="en-IN" sz="1867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  <a:p>
            <a:pPr defTabSz="1219170">
              <a:buClr>
                <a:srgbClr val="000000"/>
              </a:buClr>
            </a:pPr>
            <a:endParaRPr lang="en-IN" sz="1867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56"/>
          <p:cNvSpPr/>
          <p:nvPr/>
        </p:nvSpPr>
        <p:spPr>
          <a:xfrm rot="5400000" flipH="1">
            <a:off x="-2914486" y="-3461216"/>
            <a:ext cx="5694420" cy="5583293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68" name="Google Shape;568;p56"/>
          <p:cNvSpPr txBox="1">
            <a:spLocks noGrp="1"/>
          </p:cNvSpPr>
          <p:nvPr>
            <p:ph type="title"/>
          </p:nvPr>
        </p:nvSpPr>
        <p:spPr>
          <a:xfrm>
            <a:off x="959999" y="762001"/>
            <a:ext cx="5847200" cy="829647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-IN" dirty="0"/>
              <a:t>System Architecture: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569" name="Google Shape;569;p56"/>
          <p:cNvSpPr txBox="1">
            <a:spLocks noGrp="1"/>
          </p:cNvSpPr>
          <p:nvPr>
            <p:ph type="subTitle" idx="1"/>
          </p:nvPr>
        </p:nvSpPr>
        <p:spPr>
          <a:xfrm>
            <a:off x="959999" y="1559112"/>
            <a:ext cx="5929111" cy="4897310"/>
          </a:xfrm>
          <a:prstGeom prst="rect">
            <a:avLst/>
          </a:prstGeom>
          <a:noFill/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203195" indent="0" algn="just"/>
            <a:r>
              <a:rPr lang="en-IN" sz="2100" dirty="0"/>
              <a:t>The system architecture comprises: 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IN" sz="2100" dirty="0"/>
          </a:p>
          <a:p>
            <a:pPr marL="990575" lvl="1" indent="-380990" algn="just">
              <a:buFont typeface="Arial" panose="020B0604020202020204" pitchFamily="34" charset="0"/>
              <a:buChar char="•"/>
            </a:pPr>
            <a:r>
              <a:rPr lang="en-US" sz="2100" dirty="0"/>
              <a:t>Handles RFID scanning and serial communication with Arduino.</a:t>
            </a:r>
          </a:p>
          <a:p>
            <a:pPr marL="990575" lvl="1" indent="-380990" algn="just">
              <a:buFont typeface="Arial" panose="020B0604020202020204" pitchFamily="34" charset="0"/>
              <a:buChar char="•"/>
            </a:pPr>
            <a:endParaRPr lang="en-IN" sz="2100" dirty="0"/>
          </a:p>
          <a:p>
            <a:pPr marL="990575" lvl="1" indent="-380990" algn="just">
              <a:buFont typeface="Arial" panose="020B0604020202020204" pitchFamily="34" charset="0"/>
              <a:buChar char="•"/>
            </a:pPr>
            <a:r>
              <a:rPr lang="en-IN" sz="2100" dirty="0"/>
              <a:t>RFID reader for user authentication.</a:t>
            </a:r>
          </a:p>
          <a:p>
            <a:pPr marL="990575" lvl="1" indent="-380990" algn="just">
              <a:buFont typeface="Arial" panose="020B0604020202020204" pitchFamily="34" charset="0"/>
              <a:buChar char="•"/>
            </a:pPr>
            <a:endParaRPr lang="en-IN" sz="2100" dirty="0"/>
          </a:p>
          <a:p>
            <a:pPr marL="990575" lvl="1" indent="-380990" algn="just">
              <a:buFont typeface="Arial" panose="020B0604020202020204" pitchFamily="34" charset="0"/>
              <a:buChar char="•"/>
            </a:pPr>
            <a:r>
              <a:rPr lang="en-IN" sz="2100" dirty="0"/>
              <a:t>YOLO algorithm for real-time object detection and classification.</a:t>
            </a:r>
          </a:p>
          <a:p>
            <a:pPr marL="990575" lvl="1" indent="-380990" algn="just">
              <a:buFont typeface="Arial" panose="020B0604020202020204" pitchFamily="34" charset="0"/>
              <a:buChar char="•"/>
            </a:pPr>
            <a:endParaRPr lang="en-IN" sz="2100" dirty="0"/>
          </a:p>
          <a:p>
            <a:pPr marL="990575" lvl="1" indent="-380990" algn="just">
              <a:buFont typeface="Arial" panose="020B0604020202020204" pitchFamily="34" charset="0"/>
              <a:buChar char="•"/>
            </a:pPr>
            <a:r>
              <a:rPr lang="en-US" sz="2100" dirty="0"/>
              <a:t>Arduino controls the speaker for alerts.</a:t>
            </a:r>
          </a:p>
          <a:p>
            <a:pPr marL="990575" lvl="1" indent="-380990" algn="just">
              <a:buFont typeface="Arial" panose="020B0604020202020204" pitchFamily="34" charset="0"/>
              <a:buChar char="•"/>
            </a:pPr>
            <a:endParaRPr lang="en-US" sz="2100" dirty="0"/>
          </a:p>
          <a:p>
            <a:pPr marL="990575" lvl="1" indent="-380990" algn="just">
              <a:buFont typeface="Arial" panose="020B0604020202020204" pitchFamily="34" charset="0"/>
              <a:buChar char="•"/>
            </a:pPr>
            <a:r>
              <a:rPr lang="en-US" sz="2100" dirty="0"/>
              <a:t>Speaker provides audio notifications for unauthorized parking.</a:t>
            </a:r>
            <a:endParaRPr lang="en-IN" sz="2100" dirty="0"/>
          </a:p>
        </p:txBody>
      </p:sp>
      <p:pic>
        <p:nvPicPr>
          <p:cNvPr id="570" name="Google Shape;570;p56"/>
          <p:cNvPicPr preferRelativeResize="0"/>
          <p:nvPr/>
        </p:nvPicPr>
        <p:blipFill rotWithShape="1">
          <a:blip r:embed="rId3">
            <a:alphaModFix/>
          </a:blip>
          <a:srcRect t="18916"/>
          <a:stretch/>
        </p:blipFill>
        <p:spPr>
          <a:xfrm rot="-5400000">
            <a:off x="9880805" y="1738898"/>
            <a:ext cx="6966265" cy="3380193"/>
          </a:xfrm>
          <a:prstGeom prst="rect">
            <a:avLst/>
          </a:prstGeom>
          <a:noFill/>
          <a:ln>
            <a:noFill/>
          </a:ln>
        </p:spPr>
      </p:pic>
      <p:sp>
        <p:nvSpPr>
          <p:cNvPr id="571" name="Google Shape;571;p56"/>
          <p:cNvSpPr/>
          <p:nvPr/>
        </p:nvSpPr>
        <p:spPr>
          <a:xfrm rot="-3126085" flipH="1">
            <a:off x="9422481" y="3363686"/>
            <a:ext cx="6954001" cy="6818295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1ADAC3B-BA44-3B64-648E-F472B19A22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7810" y="1147804"/>
            <a:ext cx="4677942" cy="476838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Cybersecurity Industry by Slidesgo">
  <a:themeElements>
    <a:clrScheme name="Simple Light">
      <a:dk1>
        <a:srgbClr val="3A3E5F"/>
      </a:dk1>
      <a:lt1>
        <a:srgbClr val="FFFFFF"/>
      </a:lt1>
      <a:dk2>
        <a:srgbClr val="E0E0E0"/>
      </a:dk2>
      <a:lt2>
        <a:srgbClr val="8ED835"/>
      </a:lt2>
      <a:accent1>
        <a:srgbClr val="0BA391"/>
      </a:accent1>
      <a:accent2>
        <a:srgbClr val="09607D"/>
      </a:accent2>
      <a:accent3>
        <a:srgbClr val="F8C430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</TotalTime>
  <Words>810</Words>
  <Application>Microsoft Office PowerPoint</Application>
  <PresentationFormat>Widescreen</PresentationFormat>
  <Paragraphs>102</Paragraphs>
  <Slides>15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Archivo</vt:lpstr>
      <vt:lpstr>Arial</vt:lpstr>
      <vt:lpstr>Bookman Old Style</vt:lpstr>
      <vt:lpstr>Calibri</vt:lpstr>
      <vt:lpstr>Nunito Light</vt:lpstr>
      <vt:lpstr>Poppins</vt:lpstr>
      <vt:lpstr>Times New Roman</vt:lpstr>
      <vt:lpstr>Cybersecurity Industry by Slidesgo</vt:lpstr>
      <vt:lpstr>PowerPoint Presentation</vt:lpstr>
      <vt:lpstr>PowerPoint Presentation</vt:lpstr>
      <vt:lpstr>Introduction:</vt:lpstr>
      <vt:lpstr>Objectives:</vt:lpstr>
      <vt:lpstr>Existing Methodology:</vt:lpstr>
      <vt:lpstr>Proposed Solution:</vt:lpstr>
      <vt:lpstr>Literature Review:</vt:lpstr>
      <vt:lpstr>Components:</vt:lpstr>
      <vt:lpstr>System Architecture:</vt:lpstr>
      <vt:lpstr>Flow Diagram:</vt:lpstr>
      <vt:lpstr>Prototype of the System:</vt:lpstr>
      <vt:lpstr>Problems and Challenges:</vt:lpstr>
      <vt:lpstr>Conclusion:</vt:lpstr>
      <vt:lpstr>Any Questions?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Dhanish Chander</dc:creator>
  <cp:lastModifiedBy>Dhanish Chander</cp:lastModifiedBy>
  <cp:revision>7</cp:revision>
  <dcterms:created xsi:type="dcterms:W3CDTF">2024-09-23T08:28:53Z</dcterms:created>
  <dcterms:modified xsi:type="dcterms:W3CDTF">2025-03-16T12:21:56Z</dcterms:modified>
</cp:coreProperties>
</file>

<file path=docProps/thumbnail.jpeg>
</file>